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71" r:id="rId5"/>
    <p:sldId id="259" r:id="rId6"/>
    <p:sldId id="261" r:id="rId7"/>
    <p:sldId id="260" r:id="rId8"/>
    <p:sldId id="278" r:id="rId9"/>
    <p:sldId id="262" r:id="rId10"/>
    <p:sldId id="263" r:id="rId11"/>
    <p:sldId id="264" r:id="rId12"/>
    <p:sldId id="265" r:id="rId13"/>
    <p:sldId id="274" r:id="rId14"/>
    <p:sldId id="270" r:id="rId15"/>
    <p:sldId id="275" r:id="rId16"/>
    <p:sldId id="272" r:id="rId17"/>
    <p:sldId id="267" r:id="rId18"/>
    <p:sldId id="268" r:id="rId19"/>
    <p:sldId id="279" r:id="rId20"/>
    <p:sldId id="269" r:id="rId21"/>
  </p:sldIdLst>
  <p:sldSz cx="9144000" cy="6858000" type="screen4x3"/>
  <p:notesSz cx="6858000" cy="9144000"/>
  <p:defaultTextStyle>
    <a:defPPr>
      <a:defRPr lang="es-CO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1" autoAdjust="0"/>
  </p:normalViewPr>
  <p:slideViewPr>
    <p:cSldViewPr>
      <p:cViewPr>
        <p:scale>
          <a:sx n="66" d="100"/>
          <a:sy n="66" d="100"/>
        </p:scale>
        <p:origin x="-55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68C020B0-DD32-035A-774E-F58C62AEB5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CO" altLang="en-US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1FAFFF6C-5B61-F056-9D95-12F4C4439DC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CO" altLang="en-US"/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51FEDB4D-920D-1C02-2589-B4577C4B7B1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CO" altLang="en-US"/>
          </a:p>
        </p:txBody>
      </p:sp>
      <p:sp>
        <p:nvSpPr>
          <p:cNvPr id="38917" name="Rectangle 5">
            <a:extLst>
              <a:ext uri="{FF2B5EF4-FFF2-40B4-BE49-F238E27FC236}">
                <a16:creationId xmlns:a16="http://schemas.microsoft.com/office/drawing/2014/main" id="{4260DC53-9287-D846-1F09-1C1118758AA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7DD8AF-EE33-41E7-A316-950E29224AF1}" type="slidenum">
              <a:rPr lang="es-CO" altLang="en-US"/>
              <a:pPr/>
              <a:t>‹#›</a:t>
            </a:fld>
            <a:endParaRPr lang="es-CO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B0343-DD5F-3557-41D1-341469AB4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9D9B9-5821-704A-ACA5-0E3F9E134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2F281-B266-0C4A-D98E-1C43BB285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BECD3-4991-1A9E-7539-999D7AD51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51147-EC0E-166F-7D6B-029F83972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00045-2AB7-43F5-BCF6-B69AE9B19209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94541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BEAFA-D807-9402-BB16-2C59EB5CB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19088-8076-7D19-9F1C-448AFDB74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2ECAD-67F6-896A-9735-0639F0255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783D6-CECD-4C78-8173-B1D77ED90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E69A1-612C-5187-1BB3-2824851E4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C6DAF-0F08-4273-843D-0ACA6004E452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25934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292783-1955-1B31-3CED-F7FFF4A2C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E2BBF-32FB-F092-815E-26EBDAC54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2C939-A556-01EC-F933-B37F4BF3F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EC662-A83D-72D8-88CA-8D6C6D08B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8B019-7B22-7B0D-D14F-2DB084E97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269FA-E6C8-4D18-AC9C-3905C7962E8C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788317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6CDD9-DAE7-CE2A-AE6C-58707CEED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E1F7AF-96BD-BB8D-38A4-4391EDD4C2FA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7A86DC-A173-DF94-98BE-BCB623DAE1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C1182-AFAB-A985-211C-7320C5B6BE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F3A68-5F84-73AF-6DD2-E1F0748C4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C339F-0439-4E48-E2CB-033C0AA12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451E0B-51E8-4E98-A133-6CE97EB0DD1B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2071704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DF837-151B-35EB-0B1A-47AB56EC9B1D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63B32-DC52-1C75-6664-5ED6CC79103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F99941-CD77-38DA-7828-CB15FD099309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9B25185-8D5D-7192-0A75-44532E86CC50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19BCDB-F338-BFF8-6EBA-93CC69FE8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686F50-8656-BB17-9155-A02A1EB0B4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CB47BA-E887-D220-6AB5-FDB4F6A1C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98D588-2238-F667-2B94-CAE01BB59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9210A4-D195-486D-9E90-23DA14279FBA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4071853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FD6D1-78B3-38B5-4985-9399C7219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05E5D-1088-80D5-B46C-80C8E4340F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3B16A-ADA0-2E58-6E77-E95F4548CF3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A1478-1362-C88F-E73E-2A5378BF3DA2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1BB6EC-5311-6995-1241-C3FF0C5F8A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C8AAACA-4634-38F4-9472-7843C28FE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79C86BF-3AA5-59C3-13BB-BE0E7365A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F75C89-01B7-442B-B35A-FAA2EF58324F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1123286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8D50F-EA0F-669B-4D69-47FB7EADE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FE268-C88A-899E-C5F9-94B457F5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E45F2-9BD2-1925-52CC-24F32EC98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BDF83-9807-13B2-9C36-B3A954996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561FB-2E37-8948-9C93-DC2771A8C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C7C01-7C27-4FE5-951E-E1A23265DCD5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212906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FC24A-477A-9A7C-08EF-5B8EE958B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83494-5E5A-27D9-00D3-26249161F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A9215-FB2B-DB81-9224-3DEB85056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F2BA5-3F2B-FEF6-5C5E-8562A30E5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D3501-4C45-9A57-97D4-BD6A84445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2C996-20F1-48EB-AF97-C1B09917F121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26099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E2B6-A25E-EB4E-58A8-D571EC78C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49DD6-CC6C-D511-DCEB-665EEA9AB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8031A-35A7-C50F-6EE5-F89D040ADE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4262B-DD19-0AC7-1C74-6A1F7939A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2134A8-DB90-E7B4-B3F0-A2E06F3DB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1FB598-E163-8A65-DAE8-4097664A8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3D476-2E80-4CA6-B6C6-77AB2BD3CA63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208386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4B643-3D7D-08C8-45A6-F7FD56EDE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8964D-81A3-D658-82F0-90AF86D82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AC702D-8DE7-9A2D-4B27-E3906299A7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70A80-85F9-5A96-1A11-597EA49B9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74A449-8104-9E65-1501-91C7287DF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D6B12C-8FB6-B42F-4313-B3A1ECD71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EE714D-345C-9E24-E3BC-90772F21B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214C88-70F3-63D7-897F-B33537CCA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C1196-812D-4582-A1FB-5DFF905A56B8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364165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930-2AAC-F47F-98A3-7FE1E243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A7195D-4824-909A-8C09-CED8D67AB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CC1122-6452-6F4A-566F-E9966F23F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DC1C9A-E34D-02A4-52ED-EA13E85E6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11CEE-CB63-4578-AE1E-368BD2F16FBE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161973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C0E8A1-6083-1642-834F-926A70685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4FD5BE-9B36-57EF-0920-97C9F2DA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17CDD0-3454-985E-B395-01225F91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9D19D-81BB-46D6-8FCB-3B58F3D65D69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213023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9B08F-B220-7C27-2298-9C8A0A39B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B59CF-70B8-DABF-ADE9-76A6ED51D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31EBDD-6B43-5242-D2A8-0418D6C9D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6DFB83-D888-66A2-CF8A-941E252C8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F2B0A-0396-5891-81FD-B9674F5CD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C7221-F76B-2112-2585-6D4A77DD9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3190F-D3B1-4252-A44F-B0087B3196CD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300093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8D79-5B4E-484C-A3C4-B0F370AA7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E5ED4D-8503-74E5-8B24-375E6C0C25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DA11A9-BA8E-2601-A566-AF6311B73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527B0-464E-BBC9-6E4A-CD19DE97E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93493E-E8DE-35C8-FCC1-541EC8F11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58C37-34D1-6975-C412-89BD77BA1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86B37-2F06-4C23-8325-CA3C0A923990}" type="slidenum">
              <a:rPr lang="es-CO" altLang="en-US"/>
              <a:pPr/>
              <a:t>‹#›</a:t>
            </a:fld>
            <a:endParaRPr lang="es-CO" altLang="en-US"/>
          </a:p>
        </p:txBody>
      </p:sp>
    </p:spTree>
    <p:extLst>
      <p:ext uri="{BB962C8B-B14F-4D97-AF65-F5344CB8AC3E}">
        <p14:creationId xmlns:p14="http://schemas.microsoft.com/office/powerpoint/2010/main" val="176826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5671B18-5EBE-F2C0-2E1D-01AE1206CD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9B7768D-8C64-493E-6699-2770662620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n-US"/>
              <a:t>Click to edit Master text styles</a:t>
            </a:r>
          </a:p>
          <a:p>
            <a:pPr lvl="1"/>
            <a:r>
              <a:rPr lang="es-CO" altLang="en-US"/>
              <a:t>Second level</a:t>
            </a:r>
          </a:p>
          <a:p>
            <a:pPr lvl="2"/>
            <a:r>
              <a:rPr lang="es-CO" altLang="en-US"/>
              <a:t>Third level</a:t>
            </a:r>
          </a:p>
          <a:p>
            <a:pPr lvl="3"/>
            <a:r>
              <a:rPr lang="es-CO" altLang="en-US"/>
              <a:t>Fourth level</a:t>
            </a:r>
          </a:p>
          <a:p>
            <a:pPr lvl="4"/>
            <a:r>
              <a:rPr lang="es-CO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CD84DB0-5712-031C-E4C9-8A36263EB21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s-CO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62B8358-7BBD-B0A7-0B68-CF49E8928D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CO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FDE1313-DE1F-ABB6-21E0-E79F4D2E51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622831-1661-4A7F-A699-B17B05C0C279}" type="slidenum">
              <a:rPr lang="es-CO" altLang="en-US"/>
              <a:pPr/>
              <a:t>‹#›</a:t>
            </a:fld>
            <a:endParaRPr lang="es-CO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4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B230B07-D381-BB4C-7010-AE47868C046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 anchor="ctr"/>
          <a:lstStyle/>
          <a:p>
            <a:r>
              <a:rPr lang="es-CO" altLang="en-US" sz="4000" b="1" i="1">
                <a:solidFill>
                  <a:schemeClr val="tx1"/>
                </a:solidFill>
              </a:rPr>
              <a:t>DISEÑO E IMPLEMENTACION DE ESTRATEGIAS  DE MERCADEO PARA LA CORPORACION HOGAR SENDERO DE LUZ.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BB5DF193-8B37-2550-3774-1D66D366F51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60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O" altLang="en-US" sz="1800" b="1"/>
              <a:t>Por: Juan Diego Fernández Gil</a:t>
            </a:r>
          </a:p>
          <a:p>
            <a:pPr>
              <a:lnSpc>
                <a:spcPct val="80000"/>
              </a:lnSpc>
            </a:pPr>
            <a:endParaRPr lang="es-CO" altLang="en-US" sz="1800" b="1"/>
          </a:p>
          <a:p>
            <a:pPr>
              <a:lnSpc>
                <a:spcPct val="80000"/>
              </a:lnSpc>
            </a:pPr>
            <a:r>
              <a:rPr lang="es-CO" altLang="en-US" sz="1800" b="1"/>
              <a:t>9 Diciembre 2004</a:t>
            </a:r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FD8FCA35-EBD6-5E70-6345-B39813052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791200"/>
            <a:ext cx="4572000" cy="8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08DFDE6-4416-4765-C147-33D3A5662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25146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>
            <a:extLst>
              <a:ext uri="{FF2B5EF4-FFF2-40B4-BE49-F238E27FC236}">
                <a16:creationId xmlns:a16="http://schemas.microsoft.com/office/drawing/2014/main" id="{5DE237A8-75FB-6B28-3721-5D9E50CE9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657600"/>
            <a:ext cx="1576388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AFE700AA-63B8-6285-72A0-4E97B3980B35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ANALISIS</a:t>
            </a:r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2ECC41E6-B988-4EC8-F31A-9D25D17981D1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600200"/>
            <a:ext cx="3886200" cy="2185988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3318" name="Object 6">
            <a:extLst>
              <a:ext uri="{FF2B5EF4-FFF2-40B4-BE49-F238E27FC236}">
                <a16:creationId xmlns:a16="http://schemas.microsoft.com/office/drawing/2014/main" id="{168A44AE-94A3-645B-46DB-09E878B1DE61}"/>
              </a:ext>
            </a:extLst>
          </p:cNvPr>
          <p:cNvGraphicFramePr>
            <a:graphicFrameLocks noGrp="1" noChangeAspect="1"/>
          </p:cNvGraphicFramePr>
          <p:nvPr>
            <p:ph sz="quarter" idx="2"/>
          </p:nvPr>
        </p:nvGraphicFramePr>
        <p:xfrm>
          <a:off x="4648200" y="1558925"/>
          <a:ext cx="4267200" cy="226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" imgW="3829202" imgH="2343302" progId="Excel.Chart.8">
                  <p:embed/>
                </p:oleObj>
              </mc:Choice>
              <mc:Fallback>
                <p:oleObj name="Chart" r:id="rId3" imgW="3829202" imgH="2343302" progId="Excel.Chart.8">
                  <p:embed/>
                  <p:pic>
                    <p:nvPicPr>
                      <p:cNvPr id="13318" name="Object 6">
                        <a:extLst>
                          <a:ext uri="{FF2B5EF4-FFF2-40B4-BE49-F238E27FC236}">
                            <a16:creationId xmlns:a16="http://schemas.microsoft.com/office/drawing/2014/main" id="{168A44AE-94A3-645B-46DB-09E878B1DE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558925"/>
                        <a:ext cx="4267200" cy="226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20" name="Picture 8">
            <a:extLst>
              <a:ext uri="{FF2B5EF4-FFF2-40B4-BE49-F238E27FC236}">
                <a16:creationId xmlns:a16="http://schemas.microsoft.com/office/drawing/2014/main" id="{8B7E4E5C-C0B6-DD1C-20D6-E805DB070E4E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288" y="3938588"/>
            <a:ext cx="3906837" cy="2187575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2" name="Picture 10">
            <a:extLst>
              <a:ext uri="{FF2B5EF4-FFF2-40B4-BE49-F238E27FC236}">
                <a16:creationId xmlns:a16="http://schemas.microsoft.com/office/drawing/2014/main" id="{F8ED6AA0-C7BE-B4C0-0609-67BA584BD2F9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7250" y="3929063"/>
            <a:ext cx="4248150" cy="2236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4" name="Picture 12">
            <a:extLst>
              <a:ext uri="{FF2B5EF4-FFF2-40B4-BE49-F238E27FC236}">
                <a16:creationId xmlns:a16="http://schemas.microsoft.com/office/drawing/2014/main" id="{F552C931-9417-023E-A373-0203796FB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04875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33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A83F8F6-EDD3-66EF-5CC8-2CF2F41A84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ANALISIS</a:t>
            </a:r>
          </a:p>
        </p:txBody>
      </p:sp>
      <p:pic>
        <p:nvPicPr>
          <p:cNvPr id="14427" name="Picture 91">
            <a:extLst>
              <a:ext uri="{FF2B5EF4-FFF2-40B4-BE49-F238E27FC236}">
                <a16:creationId xmlns:a16="http://schemas.microsoft.com/office/drawing/2014/main" id="{190C20A1-0EF1-2CEB-98AA-077174008FC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581400"/>
            <a:ext cx="3771900" cy="251460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429" name="Picture 93">
            <a:extLst>
              <a:ext uri="{FF2B5EF4-FFF2-40B4-BE49-F238E27FC236}">
                <a16:creationId xmlns:a16="http://schemas.microsoft.com/office/drawing/2014/main" id="{A46B6A8E-3BA4-3442-C5F9-8753AE65BC56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3505200"/>
            <a:ext cx="4343400" cy="2590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4378" name="Group 42">
            <a:extLst>
              <a:ext uri="{FF2B5EF4-FFF2-40B4-BE49-F238E27FC236}">
                <a16:creationId xmlns:a16="http://schemas.microsoft.com/office/drawing/2014/main" id="{0ACD8E02-33C2-8A83-27DD-87558E773E2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95800" y="1219200"/>
            <a:ext cx="4343400" cy="2209800"/>
            <a:chOff x="0" y="0"/>
            <a:chExt cx="5760" cy="3300"/>
          </a:xfrm>
        </p:grpSpPr>
        <p:sp>
          <p:nvSpPr>
            <p:cNvPr id="14379" name="AutoShape 43">
              <a:extLst>
                <a:ext uri="{FF2B5EF4-FFF2-40B4-BE49-F238E27FC236}">
                  <a16:creationId xmlns:a16="http://schemas.microsoft.com/office/drawing/2014/main" id="{0F9EA1BD-726C-2009-8160-160CFFA61E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0" y="0"/>
              <a:ext cx="5760" cy="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0" name="Rectangle 44">
              <a:extLst>
                <a:ext uri="{FF2B5EF4-FFF2-40B4-BE49-F238E27FC236}">
                  <a16:creationId xmlns:a16="http://schemas.microsoft.com/office/drawing/2014/main" id="{8E7D6F65-3BD2-CED4-5BF3-894EBFF82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" y="75"/>
              <a:ext cx="5595" cy="315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1" name="Freeform 45">
              <a:extLst>
                <a:ext uri="{FF2B5EF4-FFF2-40B4-BE49-F238E27FC236}">
                  <a16:creationId xmlns:a16="http://schemas.microsoft.com/office/drawing/2014/main" id="{7642757F-23A5-7F8F-2A97-0D98B1611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" y="1687"/>
              <a:ext cx="763" cy="254"/>
            </a:xfrm>
            <a:custGeom>
              <a:avLst/>
              <a:gdLst>
                <a:gd name="T0" fmla="*/ 0 w 763"/>
                <a:gd name="T1" fmla="*/ 0 h 254"/>
                <a:gd name="T2" fmla="*/ 44 w 763"/>
                <a:gd name="T3" fmla="*/ 0 h 254"/>
                <a:gd name="T4" fmla="*/ 119 w 763"/>
                <a:gd name="T5" fmla="*/ 0 h 254"/>
                <a:gd name="T6" fmla="*/ 164 w 763"/>
                <a:gd name="T7" fmla="*/ 0 h 254"/>
                <a:gd name="T8" fmla="*/ 224 w 763"/>
                <a:gd name="T9" fmla="*/ 0 h 254"/>
                <a:gd name="T10" fmla="*/ 284 w 763"/>
                <a:gd name="T11" fmla="*/ 0 h 254"/>
                <a:gd name="T12" fmla="*/ 344 w 763"/>
                <a:gd name="T13" fmla="*/ 15 h 254"/>
                <a:gd name="T14" fmla="*/ 389 w 763"/>
                <a:gd name="T15" fmla="*/ 15 h 254"/>
                <a:gd name="T16" fmla="*/ 448 w 763"/>
                <a:gd name="T17" fmla="*/ 30 h 254"/>
                <a:gd name="T18" fmla="*/ 493 w 763"/>
                <a:gd name="T19" fmla="*/ 30 h 254"/>
                <a:gd name="T20" fmla="*/ 553 w 763"/>
                <a:gd name="T21" fmla="*/ 45 h 254"/>
                <a:gd name="T22" fmla="*/ 598 w 763"/>
                <a:gd name="T23" fmla="*/ 45 h 254"/>
                <a:gd name="T24" fmla="*/ 643 w 763"/>
                <a:gd name="T25" fmla="*/ 60 h 254"/>
                <a:gd name="T26" fmla="*/ 688 w 763"/>
                <a:gd name="T27" fmla="*/ 75 h 254"/>
                <a:gd name="T28" fmla="*/ 733 w 763"/>
                <a:gd name="T29" fmla="*/ 90 h 254"/>
                <a:gd name="T30" fmla="*/ 763 w 763"/>
                <a:gd name="T31" fmla="*/ 90 h 254"/>
                <a:gd name="T32" fmla="*/ 0 w 763"/>
                <a:gd name="T33" fmla="*/ 254 h 254"/>
                <a:gd name="T34" fmla="*/ 0 w 763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3" h="254">
                  <a:moveTo>
                    <a:pt x="0" y="0"/>
                  </a:moveTo>
                  <a:lnTo>
                    <a:pt x="44" y="0"/>
                  </a:lnTo>
                  <a:lnTo>
                    <a:pt x="119" y="0"/>
                  </a:lnTo>
                  <a:lnTo>
                    <a:pt x="164" y="0"/>
                  </a:lnTo>
                  <a:lnTo>
                    <a:pt x="224" y="0"/>
                  </a:lnTo>
                  <a:lnTo>
                    <a:pt x="284" y="0"/>
                  </a:lnTo>
                  <a:lnTo>
                    <a:pt x="344" y="15"/>
                  </a:lnTo>
                  <a:lnTo>
                    <a:pt x="389" y="15"/>
                  </a:lnTo>
                  <a:lnTo>
                    <a:pt x="448" y="30"/>
                  </a:lnTo>
                  <a:lnTo>
                    <a:pt x="493" y="30"/>
                  </a:lnTo>
                  <a:lnTo>
                    <a:pt x="553" y="45"/>
                  </a:lnTo>
                  <a:lnTo>
                    <a:pt x="598" y="45"/>
                  </a:lnTo>
                  <a:lnTo>
                    <a:pt x="643" y="60"/>
                  </a:lnTo>
                  <a:lnTo>
                    <a:pt x="688" y="75"/>
                  </a:lnTo>
                  <a:lnTo>
                    <a:pt x="733" y="90"/>
                  </a:lnTo>
                  <a:lnTo>
                    <a:pt x="763" y="90"/>
                  </a:lnTo>
                  <a:lnTo>
                    <a:pt x="0" y="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2" name="Freeform 46">
              <a:extLst>
                <a:ext uri="{FF2B5EF4-FFF2-40B4-BE49-F238E27FC236}">
                  <a16:creationId xmlns:a16="http://schemas.microsoft.com/office/drawing/2014/main" id="{C041E073-891D-724B-2D60-CB8514ABD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1314"/>
              <a:ext cx="823" cy="403"/>
            </a:xfrm>
            <a:custGeom>
              <a:avLst/>
              <a:gdLst>
                <a:gd name="T0" fmla="*/ 55 w 55"/>
                <a:gd name="T1" fmla="*/ 0 h 27"/>
                <a:gd name="T2" fmla="*/ 51 w 55"/>
                <a:gd name="T3" fmla="*/ 0 h 27"/>
                <a:gd name="T4" fmla="*/ 0 w 55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27">
                  <a:moveTo>
                    <a:pt x="55" y="0"/>
                  </a:moveTo>
                  <a:lnTo>
                    <a:pt x="51" y="0"/>
                  </a:lnTo>
                  <a:lnTo>
                    <a:pt x="0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3" name="Freeform 47">
              <a:extLst>
                <a:ext uri="{FF2B5EF4-FFF2-40B4-BE49-F238E27FC236}">
                  <a16:creationId xmlns:a16="http://schemas.microsoft.com/office/drawing/2014/main" id="{5D93CDD8-AE64-BC00-5574-E2E4B819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" y="1687"/>
              <a:ext cx="763" cy="254"/>
            </a:xfrm>
            <a:custGeom>
              <a:avLst/>
              <a:gdLst>
                <a:gd name="T0" fmla="*/ 0 w 763"/>
                <a:gd name="T1" fmla="*/ 90 h 254"/>
                <a:gd name="T2" fmla="*/ 29 w 763"/>
                <a:gd name="T3" fmla="*/ 90 h 254"/>
                <a:gd name="T4" fmla="*/ 74 w 763"/>
                <a:gd name="T5" fmla="*/ 75 h 254"/>
                <a:gd name="T6" fmla="*/ 104 w 763"/>
                <a:gd name="T7" fmla="*/ 60 h 254"/>
                <a:gd name="T8" fmla="*/ 164 w 763"/>
                <a:gd name="T9" fmla="*/ 45 h 254"/>
                <a:gd name="T10" fmla="*/ 194 w 763"/>
                <a:gd name="T11" fmla="*/ 45 h 254"/>
                <a:gd name="T12" fmla="*/ 254 w 763"/>
                <a:gd name="T13" fmla="*/ 30 h 254"/>
                <a:gd name="T14" fmla="*/ 299 w 763"/>
                <a:gd name="T15" fmla="*/ 30 h 254"/>
                <a:gd name="T16" fmla="*/ 359 w 763"/>
                <a:gd name="T17" fmla="*/ 15 h 254"/>
                <a:gd name="T18" fmla="*/ 403 w 763"/>
                <a:gd name="T19" fmla="*/ 15 h 254"/>
                <a:gd name="T20" fmla="*/ 478 w 763"/>
                <a:gd name="T21" fmla="*/ 0 h 254"/>
                <a:gd name="T22" fmla="*/ 523 w 763"/>
                <a:gd name="T23" fmla="*/ 0 h 254"/>
                <a:gd name="T24" fmla="*/ 583 w 763"/>
                <a:gd name="T25" fmla="*/ 0 h 254"/>
                <a:gd name="T26" fmla="*/ 643 w 763"/>
                <a:gd name="T27" fmla="*/ 0 h 254"/>
                <a:gd name="T28" fmla="*/ 703 w 763"/>
                <a:gd name="T29" fmla="*/ 0 h 254"/>
                <a:gd name="T30" fmla="*/ 763 w 763"/>
                <a:gd name="T31" fmla="*/ 0 h 254"/>
                <a:gd name="T32" fmla="*/ 763 w 763"/>
                <a:gd name="T33" fmla="*/ 254 h 254"/>
                <a:gd name="T34" fmla="*/ 0 w 763"/>
                <a:gd name="T35" fmla="*/ 9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3" h="254">
                  <a:moveTo>
                    <a:pt x="0" y="90"/>
                  </a:moveTo>
                  <a:lnTo>
                    <a:pt x="29" y="90"/>
                  </a:lnTo>
                  <a:lnTo>
                    <a:pt x="74" y="75"/>
                  </a:lnTo>
                  <a:lnTo>
                    <a:pt x="104" y="60"/>
                  </a:lnTo>
                  <a:lnTo>
                    <a:pt x="164" y="45"/>
                  </a:lnTo>
                  <a:lnTo>
                    <a:pt x="194" y="45"/>
                  </a:lnTo>
                  <a:lnTo>
                    <a:pt x="254" y="30"/>
                  </a:lnTo>
                  <a:lnTo>
                    <a:pt x="299" y="30"/>
                  </a:lnTo>
                  <a:lnTo>
                    <a:pt x="359" y="15"/>
                  </a:lnTo>
                  <a:lnTo>
                    <a:pt x="403" y="15"/>
                  </a:lnTo>
                  <a:lnTo>
                    <a:pt x="478" y="0"/>
                  </a:lnTo>
                  <a:lnTo>
                    <a:pt x="523" y="0"/>
                  </a:lnTo>
                  <a:lnTo>
                    <a:pt x="583" y="0"/>
                  </a:lnTo>
                  <a:lnTo>
                    <a:pt x="643" y="0"/>
                  </a:lnTo>
                  <a:lnTo>
                    <a:pt x="703" y="0"/>
                  </a:lnTo>
                  <a:lnTo>
                    <a:pt x="763" y="0"/>
                  </a:lnTo>
                  <a:lnTo>
                    <a:pt x="763" y="254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80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4" name="Freeform 48">
              <a:extLst>
                <a:ext uri="{FF2B5EF4-FFF2-40B4-BE49-F238E27FC236}">
                  <a16:creationId xmlns:a16="http://schemas.microsoft.com/office/drawing/2014/main" id="{25753B76-2700-4B7E-C47E-C2C5E7570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" y="1508"/>
              <a:ext cx="1" cy="209"/>
            </a:xfrm>
            <a:custGeom>
              <a:avLst/>
              <a:gdLst>
                <a:gd name="T0" fmla="*/ 0 h 14"/>
                <a:gd name="T1" fmla="*/ 4 h 14"/>
                <a:gd name="T2" fmla="*/ 14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lnTo>
                    <a:pt x="0" y="4"/>
                  </a:lnTo>
                  <a:lnTo>
                    <a:pt x="0" y="1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5" name="Freeform 49">
              <a:extLst>
                <a:ext uri="{FF2B5EF4-FFF2-40B4-BE49-F238E27FC236}">
                  <a16:creationId xmlns:a16="http://schemas.microsoft.com/office/drawing/2014/main" id="{C851B578-DB26-F977-E873-3B782326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77"/>
              <a:ext cx="883" cy="164"/>
            </a:xfrm>
            <a:custGeom>
              <a:avLst/>
              <a:gdLst>
                <a:gd name="T0" fmla="*/ 0 w 883"/>
                <a:gd name="T1" fmla="*/ 45 h 164"/>
                <a:gd name="T2" fmla="*/ 15 w 883"/>
                <a:gd name="T3" fmla="*/ 45 h 164"/>
                <a:gd name="T4" fmla="*/ 30 w 883"/>
                <a:gd name="T5" fmla="*/ 30 h 164"/>
                <a:gd name="T6" fmla="*/ 60 w 883"/>
                <a:gd name="T7" fmla="*/ 30 h 164"/>
                <a:gd name="T8" fmla="*/ 75 w 883"/>
                <a:gd name="T9" fmla="*/ 15 h 164"/>
                <a:gd name="T10" fmla="*/ 90 w 883"/>
                <a:gd name="T11" fmla="*/ 15 h 164"/>
                <a:gd name="T12" fmla="*/ 120 w 883"/>
                <a:gd name="T13" fmla="*/ 0 h 164"/>
                <a:gd name="T14" fmla="*/ 883 w 883"/>
                <a:gd name="T15" fmla="*/ 164 h 164"/>
                <a:gd name="T16" fmla="*/ 0 w 883"/>
                <a:gd name="T17" fmla="*/ 4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3" h="164">
                  <a:moveTo>
                    <a:pt x="0" y="45"/>
                  </a:moveTo>
                  <a:lnTo>
                    <a:pt x="15" y="45"/>
                  </a:lnTo>
                  <a:lnTo>
                    <a:pt x="30" y="30"/>
                  </a:lnTo>
                  <a:lnTo>
                    <a:pt x="60" y="30"/>
                  </a:lnTo>
                  <a:lnTo>
                    <a:pt x="75" y="15"/>
                  </a:lnTo>
                  <a:lnTo>
                    <a:pt x="90" y="15"/>
                  </a:lnTo>
                  <a:lnTo>
                    <a:pt x="120" y="0"/>
                  </a:lnTo>
                  <a:lnTo>
                    <a:pt x="883" y="16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660066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6" name="Freeform 50">
              <a:extLst>
                <a:ext uri="{FF2B5EF4-FFF2-40B4-BE49-F238E27FC236}">
                  <a16:creationId xmlns:a16="http://schemas.microsoft.com/office/drawing/2014/main" id="{AD5EDDF1-4AD7-772E-2AE9-143D63FF9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7" y="1165"/>
              <a:ext cx="748" cy="642"/>
            </a:xfrm>
            <a:custGeom>
              <a:avLst/>
              <a:gdLst>
                <a:gd name="T0" fmla="*/ 0 w 50"/>
                <a:gd name="T1" fmla="*/ 0 h 43"/>
                <a:gd name="T2" fmla="*/ 4 w 50"/>
                <a:gd name="T3" fmla="*/ 0 h 43"/>
                <a:gd name="T4" fmla="*/ 50 w 50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3">
                  <a:moveTo>
                    <a:pt x="0" y="0"/>
                  </a:moveTo>
                  <a:lnTo>
                    <a:pt x="4" y="0"/>
                  </a:lnTo>
                  <a:lnTo>
                    <a:pt x="50" y="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7" name="Freeform 51">
              <a:extLst>
                <a:ext uri="{FF2B5EF4-FFF2-40B4-BE49-F238E27FC236}">
                  <a16:creationId xmlns:a16="http://schemas.microsoft.com/office/drawing/2014/main" id="{C4B113A9-12B5-7138-75AB-61D52AA6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" y="1941"/>
              <a:ext cx="150" cy="403"/>
            </a:xfrm>
            <a:custGeom>
              <a:avLst/>
              <a:gdLst>
                <a:gd name="T0" fmla="*/ 150 w 150"/>
                <a:gd name="T1" fmla="*/ 135 h 403"/>
                <a:gd name="T2" fmla="*/ 105 w 150"/>
                <a:gd name="T3" fmla="*/ 120 h 403"/>
                <a:gd name="T4" fmla="*/ 90 w 150"/>
                <a:gd name="T5" fmla="*/ 105 h 403"/>
                <a:gd name="T6" fmla="*/ 60 w 150"/>
                <a:gd name="T7" fmla="*/ 90 h 403"/>
                <a:gd name="T8" fmla="*/ 45 w 150"/>
                <a:gd name="T9" fmla="*/ 75 h 403"/>
                <a:gd name="T10" fmla="*/ 30 w 150"/>
                <a:gd name="T11" fmla="*/ 60 h 403"/>
                <a:gd name="T12" fmla="*/ 15 w 150"/>
                <a:gd name="T13" fmla="*/ 45 h 403"/>
                <a:gd name="T14" fmla="*/ 0 w 150"/>
                <a:gd name="T15" fmla="*/ 30 h 403"/>
                <a:gd name="T16" fmla="*/ 0 w 150"/>
                <a:gd name="T17" fmla="*/ 15 h 403"/>
                <a:gd name="T18" fmla="*/ 0 w 150"/>
                <a:gd name="T19" fmla="*/ 0 h 403"/>
                <a:gd name="T20" fmla="*/ 0 w 150"/>
                <a:gd name="T21" fmla="*/ 269 h 403"/>
                <a:gd name="T22" fmla="*/ 0 w 150"/>
                <a:gd name="T23" fmla="*/ 284 h 403"/>
                <a:gd name="T24" fmla="*/ 0 w 150"/>
                <a:gd name="T25" fmla="*/ 299 h 403"/>
                <a:gd name="T26" fmla="*/ 15 w 150"/>
                <a:gd name="T27" fmla="*/ 314 h 403"/>
                <a:gd name="T28" fmla="*/ 30 w 150"/>
                <a:gd name="T29" fmla="*/ 329 h 403"/>
                <a:gd name="T30" fmla="*/ 45 w 150"/>
                <a:gd name="T31" fmla="*/ 344 h 403"/>
                <a:gd name="T32" fmla="*/ 60 w 150"/>
                <a:gd name="T33" fmla="*/ 359 h 403"/>
                <a:gd name="T34" fmla="*/ 90 w 150"/>
                <a:gd name="T35" fmla="*/ 373 h 403"/>
                <a:gd name="T36" fmla="*/ 105 w 150"/>
                <a:gd name="T37" fmla="*/ 388 h 403"/>
                <a:gd name="T38" fmla="*/ 150 w 150"/>
                <a:gd name="T39" fmla="*/ 403 h 403"/>
                <a:gd name="T40" fmla="*/ 150 w 150"/>
                <a:gd name="T41" fmla="*/ 13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0" h="403">
                  <a:moveTo>
                    <a:pt x="150" y="135"/>
                  </a:moveTo>
                  <a:lnTo>
                    <a:pt x="105" y="120"/>
                  </a:lnTo>
                  <a:lnTo>
                    <a:pt x="90" y="105"/>
                  </a:lnTo>
                  <a:lnTo>
                    <a:pt x="60" y="90"/>
                  </a:lnTo>
                  <a:lnTo>
                    <a:pt x="45" y="75"/>
                  </a:lnTo>
                  <a:lnTo>
                    <a:pt x="30" y="60"/>
                  </a:lnTo>
                  <a:lnTo>
                    <a:pt x="15" y="45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0" y="269"/>
                  </a:lnTo>
                  <a:lnTo>
                    <a:pt x="0" y="284"/>
                  </a:lnTo>
                  <a:lnTo>
                    <a:pt x="0" y="299"/>
                  </a:lnTo>
                  <a:lnTo>
                    <a:pt x="15" y="314"/>
                  </a:lnTo>
                  <a:lnTo>
                    <a:pt x="30" y="329"/>
                  </a:lnTo>
                  <a:lnTo>
                    <a:pt x="45" y="344"/>
                  </a:lnTo>
                  <a:lnTo>
                    <a:pt x="60" y="359"/>
                  </a:lnTo>
                  <a:lnTo>
                    <a:pt x="90" y="373"/>
                  </a:lnTo>
                  <a:lnTo>
                    <a:pt x="105" y="388"/>
                  </a:lnTo>
                  <a:lnTo>
                    <a:pt x="150" y="403"/>
                  </a:lnTo>
                  <a:lnTo>
                    <a:pt x="150" y="135"/>
                  </a:lnTo>
                  <a:close/>
                </a:path>
              </a:pathLst>
            </a:custGeom>
            <a:solidFill>
              <a:srgbClr val="6680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8" name="Freeform 52">
              <a:extLst>
                <a:ext uri="{FF2B5EF4-FFF2-40B4-BE49-F238E27FC236}">
                  <a16:creationId xmlns:a16="http://schemas.microsoft.com/office/drawing/2014/main" id="{9E271211-7EFB-B712-70AC-0BE81842D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" y="1822"/>
              <a:ext cx="973" cy="254"/>
            </a:xfrm>
            <a:custGeom>
              <a:avLst/>
              <a:gdLst>
                <a:gd name="T0" fmla="*/ 150 w 973"/>
                <a:gd name="T1" fmla="*/ 254 h 254"/>
                <a:gd name="T2" fmla="*/ 120 w 973"/>
                <a:gd name="T3" fmla="*/ 239 h 254"/>
                <a:gd name="T4" fmla="*/ 90 w 973"/>
                <a:gd name="T5" fmla="*/ 224 h 254"/>
                <a:gd name="T6" fmla="*/ 60 w 973"/>
                <a:gd name="T7" fmla="*/ 209 h 254"/>
                <a:gd name="T8" fmla="*/ 45 w 973"/>
                <a:gd name="T9" fmla="*/ 194 h 254"/>
                <a:gd name="T10" fmla="*/ 30 w 973"/>
                <a:gd name="T11" fmla="*/ 179 h 254"/>
                <a:gd name="T12" fmla="*/ 15 w 973"/>
                <a:gd name="T13" fmla="*/ 179 h 254"/>
                <a:gd name="T14" fmla="*/ 15 w 973"/>
                <a:gd name="T15" fmla="*/ 149 h 254"/>
                <a:gd name="T16" fmla="*/ 0 w 973"/>
                <a:gd name="T17" fmla="*/ 149 h 254"/>
                <a:gd name="T18" fmla="*/ 0 w 973"/>
                <a:gd name="T19" fmla="*/ 134 h 254"/>
                <a:gd name="T20" fmla="*/ 0 w 973"/>
                <a:gd name="T21" fmla="*/ 119 h 254"/>
                <a:gd name="T22" fmla="*/ 0 w 973"/>
                <a:gd name="T23" fmla="*/ 104 h 254"/>
                <a:gd name="T24" fmla="*/ 0 w 973"/>
                <a:gd name="T25" fmla="*/ 89 h 254"/>
                <a:gd name="T26" fmla="*/ 15 w 973"/>
                <a:gd name="T27" fmla="*/ 74 h 254"/>
                <a:gd name="T28" fmla="*/ 15 w 973"/>
                <a:gd name="T29" fmla="*/ 59 h 254"/>
                <a:gd name="T30" fmla="*/ 30 w 973"/>
                <a:gd name="T31" fmla="*/ 45 h 254"/>
                <a:gd name="T32" fmla="*/ 60 w 973"/>
                <a:gd name="T33" fmla="*/ 30 h 254"/>
                <a:gd name="T34" fmla="*/ 75 w 973"/>
                <a:gd name="T35" fmla="*/ 15 h 254"/>
                <a:gd name="T36" fmla="*/ 90 w 973"/>
                <a:gd name="T37" fmla="*/ 0 h 254"/>
                <a:gd name="T38" fmla="*/ 973 w 973"/>
                <a:gd name="T39" fmla="*/ 119 h 254"/>
                <a:gd name="T40" fmla="*/ 150 w 973"/>
                <a:gd name="T41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3" h="254">
                  <a:moveTo>
                    <a:pt x="150" y="254"/>
                  </a:moveTo>
                  <a:lnTo>
                    <a:pt x="120" y="239"/>
                  </a:lnTo>
                  <a:lnTo>
                    <a:pt x="90" y="224"/>
                  </a:lnTo>
                  <a:lnTo>
                    <a:pt x="60" y="209"/>
                  </a:lnTo>
                  <a:lnTo>
                    <a:pt x="45" y="194"/>
                  </a:lnTo>
                  <a:lnTo>
                    <a:pt x="30" y="179"/>
                  </a:lnTo>
                  <a:lnTo>
                    <a:pt x="15" y="179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134"/>
                  </a:lnTo>
                  <a:lnTo>
                    <a:pt x="0" y="119"/>
                  </a:lnTo>
                  <a:lnTo>
                    <a:pt x="0" y="104"/>
                  </a:lnTo>
                  <a:lnTo>
                    <a:pt x="0" y="89"/>
                  </a:lnTo>
                  <a:lnTo>
                    <a:pt x="15" y="74"/>
                  </a:lnTo>
                  <a:lnTo>
                    <a:pt x="15" y="59"/>
                  </a:lnTo>
                  <a:lnTo>
                    <a:pt x="30" y="45"/>
                  </a:lnTo>
                  <a:lnTo>
                    <a:pt x="60" y="30"/>
                  </a:lnTo>
                  <a:lnTo>
                    <a:pt x="75" y="15"/>
                  </a:lnTo>
                  <a:lnTo>
                    <a:pt x="90" y="0"/>
                  </a:lnTo>
                  <a:lnTo>
                    <a:pt x="973" y="119"/>
                  </a:lnTo>
                  <a:lnTo>
                    <a:pt x="150" y="254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9" name="Freeform 53">
              <a:extLst>
                <a:ext uri="{FF2B5EF4-FFF2-40B4-BE49-F238E27FC236}">
                  <a16:creationId xmlns:a16="http://schemas.microsoft.com/office/drawing/2014/main" id="{D5429B2B-24DB-5EDE-65A2-401CA74D0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" y="1926"/>
              <a:ext cx="583" cy="299"/>
            </a:xfrm>
            <a:custGeom>
              <a:avLst/>
              <a:gdLst>
                <a:gd name="T0" fmla="*/ 0 w 39"/>
                <a:gd name="T1" fmla="*/ 0 h 20"/>
                <a:gd name="T2" fmla="*/ 4 w 39"/>
                <a:gd name="T3" fmla="*/ 0 h 20"/>
                <a:gd name="T4" fmla="*/ 39 w 39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0">
                  <a:moveTo>
                    <a:pt x="0" y="0"/>
                  </a:moveTo>
                  <a:lnTo>
                    <a:pt x="4" y="0"/>
                  </a:lnTo>
                  <a:lnTo>
                    <a:pt x="39" y="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0" name="Freeform 54">
              <a:extLst>
                <a:ext uri="{FF2B5EF4-FFF2-40B4-BE49-F238E27FC236}">
                  <a16:creationId xmlns:a16="http://schemas.microsoft.com/office/drawing/2014/main" id="{0CC4703F-9887-E1E9-E549-BB4401E95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" y="1941"/>
              <a:ext cx="419" cy="478"/>
            </a:xfrm>
            <a:custGeom>
              <a:avLst/>
              <a:gdLst>
                <a:gd name="T0" fmla="*/ 419 w 419"/>
                <a:gd name="T1" fmla="*/ 0 h 478"/>
                <a:gd name="T2" fmla="*/ 419 w 419"/>
                <a:gd name="T3" fmla="*/ 15 h 478"/>
                <a:gd name="T4" fmla="*/ 404 w 419"/>
                <a:gd name="T5" fmla="*/ 30 h 478"/>
                <a:gd name="T6" fmla="*/ 404 w 419"/>
                <a:gd name="T7" fmla="*/ 45 h 478"/>
                <a:gd name="T8" fmla="*/ 389 w 419"/>
                <a:gd name="T9" fmla="*/ 60 h 478"/>
                <a:gd name="T10" fmla="*/ 374 w 419"/>
                <a:gd name="T11" fmla="*/ 75 h 478"/>
                <a:gd name="T12" fmla="*/ 344 w 419"/>
                <a:gd name="T13" fmla="*/ 90 h 478"/>
                <a:gd name="T14" fmla="*/ 314 w 419"/>
                <a:gd name="T15" fmla="*/ 105 h 478"/>
                <a:gd name="T16" fmla="*/ 299 w 419"/>
                <a:gd name="T17" fmla="*/ 120 h 478"/>
                <a:gd name="T18" fmla="*/ 254 w 419"/>
                <a:gd name="T19" fmla="*/ 135 h 478"/>
                <a:gd name="T20" fmla="*/ 225 w 419"/>
                <a:gd name="T21" fmla="*/ 149 h 478"/>
                <a:gd name="T22" fmla="*/ 195 w 419"/>
                <a:gd name="T23" fmla="*/ 164 h 478"/>
                <a:gd name="T24" fmla="*/ 150 w 419"/>
                <a:gd name="T25" fmla="*/ 179 h 478"/>
                <a:gd name="T26" fmla="*/ 90 w 419"/>
                <a:gd name="T27" fmla="*/ 179 h 478"/>
                <a:gd name="T28" fmla="*/ 60 w 419"/>
                <a:gd name="T29" fmla="*/ 194 h 478"/>
                <a:gd name="T30" fmla="*/ 0 w 419"/>
                <a:gd name="T31" fmla="*/ 209 h 478"/>
                <a:gd name="T32" fmla="*/ 0 w 419"/>
                <a:gd name="T33" fmla="*/ 478 h 478"/>
                <a:gd name="T34" fmla="*/ 60 w 419"/>
                <a:gd name="T35" fmla="*/ 463 h 478"/>
                <a:gd name="T36" fmla="*/ 90 w 419"/>
                <a:gd name="T37" fmla="*/ 448 h 478"/>
                <a:gd name="T38" fmla="*/ 150 w 419"/>
                <a:gd name="T39" fmla="*/ 448 h 478"/>
                <a:gd name="T40" fmla="*/ 195 w 419"/>
                <a:gd name="T41" fmla="*/ 433 h 478"/>
                <a:gd name="T42" fmla="*/ 225 w 419"/>
                <a:gd name="T43" fmla="*/ 418 h 478"/>
                <a:gd name="T44" fmla="*/ 254 w 419"/>
                <a:gd name="T45" fmla="*/ 403 h 478"/>
                <a:gd name="T46" fmla="*/ 299 w 419"/>
                <a:gd name="T47" fmla="*/ 388 h 478"/>
                <a:gd name="T48" fmla="*/ 314 w 419"/>
                <a:gd name="T49" fmla="*/ 373 h 478"/>
                <a:gd name="T50" fmla="*/ 344 w 419"/>
                <a:gd name="T51" fmla="*/ 359 h 478"/>
                <a:gd name="T52" fmla="*/ 374 w 419"/>
                <a:gd name="T53" fmla="*/ 344 h 478"/>
                <a:gd name="T54" fmla="*/ 389 w 419"/>
                <a:gd name="T55" fmla="*/ 329 h 478"/>
                <a:gd name="T56" fmla="*/ 404 w 419"/>
                <a:gd name="T57" fmla="*/ 314 h 478"/>
                <a:gd name="T58" fmla="*/ 404 w 419"/>
                <a:gd name="T59" fmla="*/ 299 h 478"/>
                <a:gd name="T60" fmla="*/ 419 w 419"/>
                <a:gd name="T61" fmla="*/ 284 h 478"/>
                <a:gd name="T62" fmla="*/ 419 w 419"/>
                <a:gd name="T63" fmla="*/ 269 h 478"/>
                <a:gd name="T64" fmla="*/ 419 w 419"/>
                <a:gd name="T65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9" h="478">
                  <a:moveTo>
                    <a:pt x="419" y="0"/>
                  </a:moveTo>
                  <a:lnTo>
                    <a:pt x="419" y="15"/>
                  </a:lnTo>
                  <a:lnTo>
                    <a:pt x="404" y="30"/>
                  </a:lnTo>
                  <a:lnTo>
                    <a:pt x="404" y="45"/>
                  </a:lnTo>
                  <a:lnTo>
                    <a:pt x="389" y="60"/>
                  </a:lnTo>
                  <a:lnTo>
                    <a:pt x="374" y="75"/>
                  </a:lnTo>
                  <a:lnTo>
                    <a:pt x="344" y="90"/>
                  </a:lnTo>
                  <a:lnTo>
                    <a:pt x="314" y="105"/>
                  </a:lnTo>
                  <a:lnTo>
                    <a:pt x="299" y="120"/>
                  </a:lnTo>
                  <a:lnTo>
                    <a:pt x="254" y="135"/>
                  </a:lnTo>
                  <a:lnTo>
                    <a:pt x="225" y="149"/>
                  </a:lnTo>
                  <a:lnTo>
                    <a:pt x="195" y="164"/>
                  </a:lnTo>
                  <a:lnTo>
                    <a:pt x="150" y="179"/>
                  </a:lnTo>
                  <a:lnTo>
                    <a:pt x="90" y="179"/>
                  </a:lnTo>
                  <a:lnTo>
                    <a:pt x="60" y="194"/>
                  </a:lnTo>
                  <a:lnTo>
                    <a:pt x="0" y="209"/>
                  </a:lnTo>
                  <a:lnTo>
                    <a:pt x="0" y="478"/>
                  </a:lnTo>
                  <a:lnTo>
                    <a:pt x="60" y="463"/>
                  </a:lnTo>
                  <a:lnTo>
                    <a:pt x="90" y="448"/>
                  </a:lnTo>
                  <a:lnTo>
                    <a:pt x="150" y="448"/>
                  </a:lnTo>
                  <a:lnTo>
                    <a:pt x="195" y="433"/>
                  </a:lnTo>
                  <a:lnTo>
                    <a:pt x="225" y="418"/>
                  </a:lnTo>
                  <a:lnTo>
                    <a:pt x="254" y="403"/>
                  </a:lnTo>
                  <a:lnTo>
                    <a:pt x="299" y="388"/>
                  </a:lnTo>
                  <a:lnTo>
                    <a:pt x="314" y="373"/>
                  </a:lnTo>
                  <a:lnTo>
                    <a:pt x="344" y="359"/>
                  </a:lnTo>
                  <a:lnTo>
                    <a:pt x="374" y="344"/>
                  </a:lnTo>
                  <a:lnTo>
                    <a:pt x="389" y="329"/>
                  </a:lnTo>
                  <a:lnTo>
                    <a:pt x="404" y="314"/>
                  </a:lnTo>
                  <a:lnTo>
                    <a:pt x="404" y="299"/>
                  </a:lnTo>
                  <a:lnTo>
                    <a:pt x="419" y="284"/>
                  </a:lnTo>
                  <a:lnTo>
                    <a:pt x="419" y="269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4D1A33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1" name="Freeform 55">
              <a:extLst>
                <a:ext uri="{FF2B5EF4-FFF2-40B4-BE49-F238E27FC236}">
                  <a16:creationId xmlns:a16="http://schemas.microsoft.com/office/drawing/2014/main" id="{155F0E43-411F-74E0-A7D1-9891A3A89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" y="1777"/>
              <a:ext cx="972" cy="373"/>
            </a:xfrm>
            <a:custGeom>
              <a:avLst/>
              <a:gdLst>
                <a:gd name="T0" fmla="*/ 763 w 972"/>
                <a:gd name="T1" fmla="*/ 0 h 373"/>
                <a:gd name="T2" fmla="*/ 792 w 972"/>
                <a:gd name="T3" fmla="*/ 15 h 373"/>
                <a:gd name="T4" fmla="*/ 822 w 972"/>
                <a:gd name="T5" fmla="*/ 30 h 373"/>
                <a:gd name="T6" fmla="*/ 852 w 972"/>
                <a:gd name="T7" fmla="*/ 45 h 373"/>
                <a:gd name="T8" fmla="*/ 882 w 972"/>
                <a:gd name="T9" fmla="*/ 60 h 373"/>
                <a:gd name="T10" fmla="*/ 897 w 972"/>
                <a:gd name="T11" fmla="*/ 75 h 373"/>
                <a:gd name="T12" fmla="*/ 927 w 972"/>
                <a:gd name="T13" fmla="*/ 90 h 373"/>
                <a:gd name="T14" fmla="*/ 942 w 972"/>
                <a:gd name="T15" fmla="*/ 104 h 373"/>
                <a:gd name="T16" fmla="*/ 957 w 972"/>
                <a:gd name="T17" fmla="*/ 119 h 373"/>
                <a:gd name="T18" fmla="*/ 957 w 972"/>
                <a:gd name="T19" fmla="*/ 134 h 373"/>
                <a:gd name="T20" fmla="*/ 972 w 972"/>
                <a:gd name="T21" fmla="*/ 149 h 373"/>
                <a:gd name="T22" fmla="*/ 972 w 972"/>
                <a:gd name="T23" fmla="*/ 164 h 373"/>
                <a:gd name="T24" fmla="*/ 972 w 972"/>
                <a:gd name="T25" fmla="*/ 179 h 373"/>
                <a:gd name="T26" fmla="*/ 957 w 972"/>
                <a:gd name="T27" fmla="*/ 194 h 373"/>
                <a:gd name="T28" fmla="*/ 957 w 972"/>
                <a:gd name="T29" fmla="*/ 209 h 373"/>
                <a:gd name="T30" fmla="*/ 942 w 972"/>
                <a:gd name="T31" fmla="*/ 224 h 373"/>
                <a:gd name="T32" fmla="*/ 927 w 972"/>
                <a:gd name="T33" fmla="*/ 239 h 373"/>
                <a:gd name="T34" fmla="*/ 897 w 972"/>
                <a:gd name="T35" fmla="*/ 254 h 373"/>
                <a:gd name="T36" fmla="*/ 882 w 972"/>
                <a:gd name="T37" fmla="*/ 269 h 373"/>
                <a:gd name="T38" fmla="*/ 867 w 972"/>
                <a:gd name="T39" fmla="*/ 269 h 373"/>
                <a:gd name="T40" fmla="*/ 822 w 972"/>
                <a:gd name="T41" fmla="*/ 299 h 373"/>
                <a:gd name="T42" fmla="*/ 807 w 972"/>
                <a:gd name="T43" fmla="*/ 299 h 373"/>
                <a:gd name="T44" fmla="*/ 763 w 972"/>
                <a:gd name="T45" fmla="*/ 313 h 373"/>
                <a:gd name="T46" fmla="*/ 733 w 972"/>
                <a:gd name="T47" fmla="*/ 328 h 373"/>
                <a:gd name="T48" fmla="*/ 688 w 972"/>
                <a:gd name="T49" fmla="*/ 343 h 373"/>
                <a:gd name="T50" fmla="*/ 643 w 972"/>
                <a:gd name="T51" fmla="*/ 343 h 373"/>
                <a:gd name="T52" fmla="*/ 598 w 972"/>
                <a:gd name="T53" fmla="*/ 358 h 373"/>
                <a:gd name="T54" fmla="*/ 553 w 972"/>
                <a:gd name="T55" fmla="*/ 373 h 373"/>
                <a:gd name="T56" fmla="*/ 0 w 972"/>
                <a:gd name="T57" fmla="*/ 164 h 373"/>
                <a:gd name="T58" fmla="*/ 763 w 972"/>
                <a:gd name="T5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2" h="373">
                  <a:moveTo>
                    <a:pt x="763" y="0"/>
                  </a:moveTo>
                  <a:lnTo>
                    <a:pt x="792" y="15"/>
                  </a:lnTo>
                  <a:lnTo>
                    <a:pt x="822" y="30"/>
                  </a:lnTo>
                  <a:lnTo>
                    <a:pt x="852" y="45"/>
                  </a:lnTo>
                  <a:lnTo>
                    <a:pt x="882" y="60"/>
                  </a:lnTo>
                  <a:lnTo>
                    <a:pt x="897" y="75"/>
                  </a:lnTo>
                  <a:lnTo>
                    <a:pt x="927" y="90"/>
                  </a:lnTo>
                  <a:lnTo>
                    <a:pt x="942" y="104"/>
                  </a:lnTo>
                  <a:lnTo>
                    <a:pt x="957" y="119"/>
                  </a:lnTo>
                  <a:lnTo>
                    <a:pt x="957" y="134"/>
                  </a:lnTo>
                  <a:lnTo>
                    <a:pt x="972" y="149"/>
                  </a:lnTo>
                  <a:lnTo>
                    <a:pt x="972" y="164"/>
                  </a:lnTo>
                  <a:lnTo>
                    <a:pt x="972" y="179"/>
                  </a:lnTo>
                  <a:lnTo>
                    <a:pt x="957" y="194"/>
                  </a:lnTo>
                  <a:lnTo>
                    <a:pt x="957" y="209"/>
                  </a:lnTo>
                  <a:lnTo>
                    <a:pt x="942" y="224"/>
                  </a:lnTo>
                  <a:lnTo>
                    <a:pt x="927" y="239"/>
                  </a:lnTo>
                  <a:lnTo>
                    <a:pt x="897" y="254"/>
                  </a:lnTo>
                  <a:lnTo>
                    <a:pt x="882" y="269"/>
                  </a:lnTo>
                  <a:lnTo>
                    <a:pt x="867" y="269"/>
                  </a:lnTo>
                  <a:lnTo>
                    <a:pt x="822" y="299"/>
                  </a:lnTo>
                  <a:lnTo>
                    <a:pt x="807" y="299"/>
                  </a:lnTo>
                  <a:lnTo>
                    <a:pt x="763" y="313"/>
                  </a:lnTo>
                  <a:lnTo>
                    <a:pt x="733" y="328"/>
                  </a:lnTo>
                  <a:lnTo>
                    <a:pt x="688" y="343"/>
                  </a:lnTo>
                  <a:lnTo>
                    <a:pt x="643" y="343"/>
                  </a:lnTo>
                  <a:lnTo>
                    <a:pt x="598" y="358"/>
                  </a:lnTo>
                  <a:lnTo>
                    <a:pt x="553" y="373"/>
                  </a:lnTo>
                  <a:lnTo>
                    <a:pt x="0" y="164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2" name="Freeform 56">
              <a:extLst>
                <a:ext uri="{FF2B5EF4-FFF2-40B4-BE49-F238E27FC236}">
                  <a16:creationId xmlns:a16="http://schemas.microsoft.com/office/drawing/2014/main" id="{526210C1-FF2D-528C-075D-2F091A33F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5" y="2240"/>
              <a:ext cx="239" cy="119"/>
            </a:xfrm>
            <a:custGeom>
              <a:avLst/>
              <a:gdLst>
                <a:gd name="T0" fmla="*/ 16 w 16"/>
                <a:gd name="T1" fmla="*/ 8 h 8"/>
                <a:gd name="T2" fmla="*/ 12 w 16"/>
                <a:gd name="T3" fmla="*/ 8 h 8"/>
                <a:gd name="T4" fmla="*/ 0 w 1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lnTo>
                    <a:pt x="12" y="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3" name="Freeform 57">
              <a:extLst>
                <a:ext uri="{FF2B5EF4-FFF2-40B4-BE49-F238E27FC236}">
                  <a16:creationId xmlns:a16="http://schemas.microsoft.com/office/drawing/2014/main" id="{F6C0EDD6-FC27-2963-C6F8-24792F025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5" y="2076"/>
              <a:ext cx="1376" cy="388"/>
            </a:xfrm>
            <a:custGeom>
              <a:avLst/>
              <a:gdLst>
                <a:gd name="T0" fmla="*/ 1376 w 1376"/>
                <a:gd name="T1" fmla="*/ 74 h 388"/>
                <a:gd name="T2" fmla="*/ 1331 w 1376"/>
                <a:gd name="T3" fmla="*/ 74 h 388"/>
                <a:gd name="T4" fmla="*/ 1271 w 1376"/>
                <a:gd name="T5" fmla="*/ 89 h 388"/>
                <a:gd name="T6" fmla="*/ 1227 w 1376"/>
                <a:gd name="T7" fmla="*/ 89 h 388"/>
                <a:gd name="T8" fmla="*/ 1167 w 1376"/>
                <a:gd name="T9" fmla="*/ 104 h 388"/>
                <a:gd name="T10" fmla="*/ 1122 w 1376"/>
                <a:gd name="T11" fmla="*/ 104 h 388"/>
                <a:gd name="T12" fmla="*/ 1047 w 1376"/>
                <a:gd name="T13" fmla="*/ 104 h 388"/>
                <a:gd name="T14" fmla="*/ 1002 w 1376"/>
                <a:gd name="T15" fmla="*/ 104 h 388"/>
                <a:gd name="T16" fmla="*/ 942 w 1376"/>
                <a:gd name="T17" fmla="*/ 119 h 388"/>
                <a:gd name="T18" fmla="*/ 882 w 1376"/>
                <a:gd name="T19" fmla="*/ 119 h 388"/>
                <a:gd name="T20" fmla="*/ 838 w 1376"/>
                <a:gd name="T21" fmla="*/ 119 h 388"/>
                <a:gd name="T22" fmla="*/ 763 w 1376"/>
                <a:gd name="T23" fmla="*/ 119 h 388"/>
                <a:gd name="T24" fmla="*/ 718 w 1376"/>
                <a:gd name="T25" fmla="*/ 119 h 388"/>
                <a:gd name="T26" fmla="*/ 643 w 1376"/>
                <a:gd name="T27" fmla="*/ 104 h 388"/>
                <a:gd name="T28" fmla="*/ 598 w 1376"/>
                <a:gd name="T29" fmla="*/ 104 h 388"/>
                <a:gd name="T30" fmla="*/ 538 w 1376"/>
                <a:gd name="T31" fmla="*/ 104 h 388"/>
                <a:gd name="T32" fmla="*/ 493 w 1376"/>
                <a:gd name="T33" fmla="*/ 104 h 388"/>
                <a:gd name="T34" fmla="*/ 419 w 1376"/>
                <a:gd name="T35" fmla="*/ 89 h 388"/>
                <a:gd name="T36" fmla="*/ 374 w 1376"/>
                <a:gd name="T37" fmla="*/ 89 h 388"/>
                <a:gd name="T38" fmla="*/ 329 w 1376"/>
                <a:gd name="T39" fmla="*/ 74 h 388"/>
                <a:gd name="T40" fmla="*/ 269 w 1376"/>
                <a:gd name="T41" fmla="*/ 74 h 388"/>
                <a:gd name="T42" fmla="*/ 239 w 1376"/>
                <a:gd name="T43" fmla="*/ 59 h 388"/>
                <a:gd name="T44" fmla="*/ 179 w 1376"/>
                <a:gd name="T45" fmla="*/ 59 h 388"/>
                <a:gd name="T46" fmla="*/ 149 w 1376"/>
                <a:gd name="T47" fmla="*/ 44 h 388"/>
                <a:gd name="T48" fmla="*/ 89 w 1376"/>
                <a:gd name="T49" fmla="*/ 29 h 388"/>
                <a:gd name="T50" fmla="*/ 60 w 1376"/>
                <a:gd name="T51" fmla="*/ 14 h 388"/>
                <a:gd name="T52" fmla="*/ 30 w 1376"/>
                <a:gd name="T53" fmla="*/ 14 h 388"/>
                <a:gd name="T54" fmla="*/ 0 w 1376"/>
                <a:gd name="T55" fmla="*/ 0 h 388"/>
                <a:gd name="T56" fmla="*/ 0 w 1376"/>
                <a:gd name="T57" fmla="*/ 268 h 388"/>
                <a:gd name="T58" fmla="*/ 30 w 1376"/>
                <a:gd name="T59" fmla="*/ 283 h 388"/>
                <a:gd name="T60" fmla="*/ 60 w 1376"/>
                <a:gd name="T61" fmla="*/ 283 h 388"/>
                <a:gd name="T62" fmla="*/ 89 w 1376"/>
                <a:gd name="T63" fmla="*/ 298 h 388"/>
                <a:gd name="T64" fmla="*/ 149 w 1376"/>
                <a:gd name="T65" fmla="*/ 313 h 388"/>
                <a:gd name="T66" fmla="*/ 179 w 1376"/>
                <a:gd name="T67" fmla="*/ 328 h 388"/>
                <a:gd name="T68" fmla="*/ 239 w 1376"/>
                <a:gd name="T69" fmla="*/ 328 h 388"/>
                <a:gd name="T70" fmla="*/ 269 w 1376"/>
                <a:gd name="T71" fmla="*/ 343 h 388"/>
                <a:gd name="T72" fmla="*/ 329 w 1376"/>
                <a:gd name="T73" fmla="*/ 343 h 388"/>
                <a:gd name="T74" fmla="*/ 374 w 1376"/>
                <a:gd name="T75" fmla="*/ 358 h 388"/>
                <a:gd name="T76" fmla="*/ 419 w 1376"/>
                <a:gd name="T77" fmla="*/ 358 h 388"/>
                <a:gd name="T78" fmla="*/ 493 w 1376"/>
                <a:gd name="T79" fmla="*/ 373 h 388"/>
                <a:gd name="T80" fmla="*/ 538 w 1376"/>
                <a:gd name="T81" fmla="*/ 373 h 388"/>
                <a:gd name="T82" fmla="*/ 598 w 1376"/>
                <a:gd name="T83" fmla="*/ 373 h 388"/>
                <a:gd name="T84" fmla="*/ 643 w 1376"/>
                <a:gd name="T85" fmla="*/ 373 h 388"/>
                <a:gd name="T86" fmla="*/ 718 w 1376"/>
                <a:gd name="T87" fmla="*/ 388 h 388"/>
                <a:gd name="T88" fmla="*/ 763 w 1376"/>
                <a:gd name="T89" fmla="*/ 388 h 388"/>
                <a:gd name="T90" fmla="*/ 838 w 1376"/>
                <a:gd name="T91" fmla="*/ 388 h 388"/>
                <a:gd name="T92" fmla="*/ 882 w 1376"/>
                <a:gd name="T93" fmla="*/ 388 h 388"/>
                <a:gd name="T94" fmla="*/ 942 w 1376"/>
                <a:gd name="T95" fmla="*/ 388 h 388"/>
                <a:gd name="T96" fmla="*/ 1002 w 1376"/>
                <a:gd name="T97" fmla="*/ 373 h 388"/>
                <a:gd name="T98" fmla="*/ 1047 w 1376"/>
                <a:gd name="T99" fmla="*/ 373 h 388"/>
                <a:gd name="T100" fmla="*/ 1122 w 1376"/>
                <a:gd name="T101" fmla="*/ 373 h 388"/>
                <a:gd name="T102" fmla="*/ 1167 w 1376"/>
                <a:gd name="T103" fmla="*/ 373 h 388"/>
                <a:gd name="T104" fmla="*/ 1227 w 1376"/>
                <a:gd name="T105" fmla="*/ 358 h 388"/>
                <a:gd name="T106" fmla="*/ 1271 w 1376"/>
                <a:gd name="T107" fmla="*/ 358 h 388"/>
                <a:gd name="T108" fmla="*/ 1331 w 1376"/>
                <a:gd name="T109" fmla="*/ 343 h 388"/>
                <a:gd name="T110" fmla="*/ 1376 w 1376"/>
                <a:gd name="T111" fmla="*/ 343 h 388"/>
                <a:gd name="T112" fmla="*/ 1376 w 1376"/>
                <a:gd name="T113" fmla="*/ 7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6" h="388">
                  <a:moveTo>
                    <a:pt x="1376" y="74"/>
                  </a:moveTo>
                  <a:lnTo>
                    <a:pt x="1331" y="74"/>
                  </a:lnTo>
                  <a:lnTo>
                    <a:pt x="1271" y="89"/>
                  </a:lnTo>
                  <a:lnTo>
                    <a:pt x="1227" y="89"/>
                  </a:lnTo>
                  <a:lnTo>
                    <a:pt x="1167" y="104"/>
                  </a:lnTo>
                  <a:lnTo>
                    <a:pt x="1122" y="104"/>
                  </a:lnTo>
                  <a:lnTo>
                    <a:pt x="1047" y="104"/>
                  </a:lnTo>
                  <a:lnTo>
                    <a:pt x="1002" y="104"/>
                  </a:lnTo>
                  <a:lnTo>
                    <a:pt x="942" y="119"/>
                  </a:lnTo>
                  <a:lnTo>
                    <a:pt x="882" y="119"/>
                  </a:lnTo>
                  <a:lnTo>
                    <a:pt x="838" y="119"/>
                  </a:lnTo>
                  <a:lnTo>
                    <a:pt x="763" y="119"/>
                  </a:lnTo>
                  <a:lnTo>
                    <a:pt x="718" y="119"/>
                  </a:lnTo>
                  <a:lnTo>
                    <a:pt x="643" y="104"/>
                  </a:lnTo>
                  <a:lnTo>
                    <a:pt x="598" y="104"/>
                  </a:lnTo>
                  <a:lnTo>
                    <a:pt x="538" y="104"/>
                  </a:lnTo>
                  <a:lnTo>
                    <a:pt x="493" y="104"/>
                  </a:lnTo>
                  <a:lnTo>
                    <a:pt x="419" y="89"/>
                  </a:lnTo>
                  <a:lnTo>
                    <a:pt x="374" y="89"/>
                  </a:lnTo>
                  <a:lnTo>
                    <a:pt x="329" y="74"/>
                  </a:lnTo>
                  <a:lnTo>
                    <a:pt x="269" y="74"/>
                  </a:lnTo>
                  <a:lnTo>
                    <a:pt x="239" y="59"/>
                  </a:lnTo>
                  <a:lnTo>
                    <a:pt x="179" y="59"/>
                  </a:lnTo>
                  <a:lnTo>
                    <a:pt x="149" y="44"/>
                  </a:lnTo>
                  <a:lnTo>
                    <a:pt x="89" y="29"/>
                  </a:lnTo>
                  <a:lnTo>
                    <a:pt x="60" y="14"/>
                  </a:lnTo>
                  <a:lnTo>
                    <a:pt x="30" y="14"/>
                  </a:lnTo>
                  <a:lnTo>
                    <a:pt x="0" y="0"/>
                  </a:lnTo>
                  <a:lnTo>
                    <a:pt x="0" y="268"/>
                  </a:lnTo>
                  <a:lnTo>
                    <a:pt x="30" y="283"/>
                  </a:lnTo>
                  <a:lnTo>
                    <a:pt x="60" y="283"/>
                  </a:lnTo>
                  <a:lnTo>
                    <a:pt x="89" y="298"/>
                  </a:lnTo>
                  <a:lnTo>
                    <a:pt x="149" y="313"/>
                  </a:lnTo>
                  <a:lnTo>
                    <a:pt x="179" y="328"/>
                  </a:lnTo>
                  <a:lnTo>
                    <a:pt x="239" y="328"/>
                  </a:lnTo>
                  <a:lnTo>
                    <a:pt x="269" y="343"/>
                  </a:lnTo>
                  <a:lnTo>
                    <a:pt x="329" y="343"/>
                  </a:lnTo>
                  <a:lnTo>
                    <a:pt x="374" y="358"/>
                  </a:lnTo>
                  <a:lnTo>
                    <a:pt x="419" y="358"/>
                  </a:lnTo>
                  <a:lnTo>
                    <a:pt x="493" y="373"/>
                  </a:lnTo>
                  <a:lnTo>
                    <a:pt x="538" y="373"/>
                  </a:lnTo>
                  <a:lnTo>
                    <a:pt x="598" y="373"/>
                  </a:lnTo>
                  <a:lnTo>
                    <a:pt x="643" y="373"/>
                  </a:lnTo>
                  <a:lnTo>
                    <a:pt x="718" y="388"/>
                  </a:lnTo>
                  <a:lnTo>
                    <a:pt x="763" y="388"/>
                  </a:lnTo>
                  <a:lnTo>
                    <a:pt x="838" y="388"/>
                  </a:lnTo>
                  <a:lnTo>
                    <a:pt x="882" y="388"/>
                  </a:lnTo>
                  <a:lnTo>
                    <a:pt x="942" y="388"/>
                  </a:lnTo>
                  <a:lnTo>
                    <a:pt x="1002" y="373"/>
                  </a:lnTo>
                  <a:lnTo>
                    <a:pt x="1047" y="373"/>
                  </a:lnTo>
                  <a:lnTo>
                    <a:pt x="1122" y="373"/>
                  </a:lnTo>
                  <a:lnTo>
                    <a:pt x="1167" y="373"/>
                  </a:lnTo>
                  <a:lnTo>
                    <a:pt x="1227" y="358"/>
                  </a:lnTo>
                  <a:lnTo>
                    <a:pt x="1271" y="358"/>
                  </a:lnTo>
                  <a:lnTo>
                    <a:pt x="1331" y="343"/>
                  </a:lnTo>
                  <a:lnTo>
                    <a:pt x="1376" y="343"/>
                  </a:lnTo>
                  <a:lnTo>
                    <a:pt x="1376" y="74"/>
                  </a:lnTo>
                  <a:close/>
                </a:path>
              </a:pathLst>
            </a:custGeom>
            <a:solidFill>
              <a:srgbClr val="808066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4" name="Freeform 58">
              <a:extLst>
                <a:ext uri="{FF2B5EF4-FFF2-40B4-BE49-F238E27FC236}">
                  <a16:creationId xmlns:a16="http://schemas.microsoft.com/office/drawing/2014/main" id="{ED9515A3-ABF9-54DF-2EF6-53CEBEFED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5" y="1941"/>
              <a:ext cx="1376" cy="254"/>
            </a:xfrm>
            <a:custGeom>
              <a:avLst/>
              <a:gdLst>
                <a:gd name="T0" fmla="*/ 1376 w 1376"/>
                <a:gd name="T1" fmla="*/ 209 h 254"/>
                <a:gd name="T2" fmla="*/ 1331 w 1376"/>
                <a:gd name="T3" fmla="*/ 209 h 254"/>
                <a:gd name="T4" fmla="*/ 1271 w 1376"/>
                <a:gd name="T5" fmla="*/ 224 h 254"/>
                <a:gd name="T6" fmla="*/ 1227 w 1376"/>
                <a:gd name="T7" fmla="*/ 224 h 254"/>
                <a:gd name="T8" fmla="*/ 1167 w 1376"/>
                <a:gd name="T9" fmla="*/ 239 h 254"/>
                <a:gd name="T10" fmla="*/ 1122 w 1376"/>
                <a:gd name="T11" fmla="*/ 239 h 254"/>
                <a:gd name="T12" fmla="*/ 1047 w 1376"/>
                <a:gd name="T13" fmla="*/ 239 h 254"/>
                <a:gd name="T14" fmla="*/ 1002 w 1376"/>
                <a:gd name="T15" fmla="*/ 239 h 254"/>
                <a:gd name="T16" fmla="*/ 942 w 1376"/>
                <a:gd name="T17" fmla="*/ 254 h 254"/>
                <a:gd name="T18" fmla="*/ 882 w 1376"/>
                <a:gd name="T19" fmla="*/ 254 h 254"/>
                <a:gd name="T20" fmla="*/ 838 w 1376"/>
                <a:gd name="T21" fmla="*/ 254 h 254"/>
                <a:gd name="T22" fmla="*/ 763 w 1376"/>
                <a:gd name="T23" fmla="*/ 254 h 254"/>
                <a:gd name="T24" fmla="*/ 718 w 1376"/>
                <a:gd name="T25" fmla="*/ 254 h 254"/>
                <a:gd name="T26" fmla="*/ 643 w 1376"/>
                <a:gd name="T27" fmla="*/ 239 h 254"/>
                <a:gd name="T28" fmla="*/ 598 w 1376"/>
                <a:gd name="T29" fmla="*/ 239 h 254"/>
                <a:gd name="T30" fmla="*/ 538 w 1376"/>
                <a:gd name="T31" fmla="*/ 239 h 254"/>
                <a:gd name="T32" fmla="*/ 493 w 1376"/>
                <a:gd name="T33" fmla="*/ 239 h 254"/>
                <a:gd name="T34" fmla="*/ 419 w 1376"/>
                <a:gd name="T35" fmla="*/ 224 h 254"/>
                <a:gd name="T36" fmla="*/ 374 w 1376"/>
                <a:gd name="T37" fmla="*/ 224 h 254"/>
                <a:gd name="T38" fmla="*/ 329 w 1376"/>
                <a:gd name="T39" fmla="*/ 209 h 254"/>
                <a:gd name="T40" fmla="*/ 269 w 1376"/>
                <a:gd name="T41" fmla="*/ 209 h 254"/>
                <a:gd name="T42" fmla="*/ 239 w 1376"/>
                <a:gd name="T43" fmla="*/ 194 h 254"/>
                <a:gd name="T44" fmla="*/ 179 w 1376"/>
                <a:gd name="T45" fmla="*/ 194 h 254"/>
                <a:gd name="T46" fmla="*/ 149 w 1376"/>
                <a:gd name="T47" fmla="*/ 179 h 254"/>
                <a:gd name="T48" fmla="*/ 89 w 1376"/>
                <a:gd name="T49" fmla="*/ 164 h 254"/>
                <a:gd name="T50" fmla="*/ 60 w 1376"/>
                <a:gd name="T51" fmla="*/ 149 h 254"/>
                <a:gd name="T52" fmla="*/ 30 w 1376"/>
                <a:gd name="T53" fmla="*/ 149 h 254"/>
                <a:gd name="T54" fmla="*/ 0 w 1376"/>
                <a:gd name="T55" fmla="*/ 135 h 254"/>
                <a:gd name="T56" fmla="*/ 823 w 1376"/>
                <a:gd name="T57" fmla="*/ 0 h 254"/>
                <a:gd name="T58" fmla="*/ 1376 w 1376"/>
                <a:gd name="T59" fmla="*/ 20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6" h="254">
                  <a:moveTo>
                    <a:pt x="1376" y="209"/>
                  </a:moveTo>
                  <a:lnTo>
                    <a:pt x="1331" y="209"/>
                  </a:lnTo>
                  <a:lnTo>
                    <a:pt x="1271" y="224"/>
                  </a:lnTo>
                  <a:lnTo>
                    <a:pt x="1227" y="224"/>
                  </a:lnTo>
                  <a:lnTo>
                    <a:pt x="1167" y="239"/>
                  </a:lnTo>
                  <a:lnTo>
                    <a:pt x="1122" y="239"/>
                  </a:lnTo>
                  <a:lnTo>
                    <a:pt x="1047" y="239"/>
                  </a:lnTo>
                  <a:lnTo>
                    <a:pt x="1002" y="239"/>
                  </a:lnTo>
                  <a:lnTo>
                    <a:pt x="942" y="254"/>
                  </a:lnTo>
                  <a:lnTo>
                    <a:pt x="882" y="254"/>
                  </a:lnTo>
                  <a:lnTo>
                    <a:pt x="838" y="254"/>
                  </a:lnTo>
                  <a:lnTo>
                    <a:pt x="763" y="254"/>
                  </a:lnTo>
                  <a:lnTo>
                    <a:pt x="718" y="254"/>
                  </a:lnTo>
                  <a:lnTo>
                    <a:pt x="643" y="239"/>
                  </a:lnTo>
                  <a:lnTo>
                    <a:pt x="598" y="239"/>
                  </a:lnTo>
                  <a:lnTo>
                    <a:pt x="538" y="239"/>
                  </a:lnTo>
                  <a:lnTo>
                    <a:pt x="493" y="239"/>
                  </a:lnTo>
                  <a:lnTo>
                    <a:pt x="419" y="224"/>
                  </a:lnTo>
                  <a:lnTo>
                    <a:pt x="374" y="224"/>
                  </a:lnTo>
                  <a:lnTo>
                    <a:pt x="329" y="209"/>
                  </a:lnTo>
                  <a:lnTo>
                    <a:pt x="269" y="209"/>
                  </a:lnTo>
                  <a:lnTo>
                    <a:pt x="239" y="194"/>
                  </a:lnTo>
                  <a:lnTo>
                    <a:pt x="179" y="194"/>
                  </a:lnTo>
                  <a:lnTo>
                    <a:pt x="149" y="179"/>
                  </a:lnTo>
                  <a:lnTo>
                    <a:pt x="89" y="164"/>
                  </a:lnTo>
                  <a:lnTo>
                    <a:pt x="60" y="149"/>
                  </a:lnTo>
                  <a:lnTo>
                    <a:pt x="30" y="149"/>
                  </a:lnTo>
                  <a:lnTo>
                    <a:pt x="0" y="135"/>
                  </a:lnTo>
                  <a:lnTo>
                    <a:pt x="823" y="0"/>
                  </a:lnTo>
                  <a:lnTo>
                    <a:pt x="1376" y="209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5" name="Freeform 59">
              <a:extLst>
                <a:ext uri="{FF2B5EF4-FFF2-40B4-BE49-F238E27FC236}">
                  <a16:creationId xmlns:a16="http://schemas.microsoft.com/office/drawing/2014/main" id="{5014AF3D-B7C9-8C88-3147-EDFD6204E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" y="2464"/>
              <a:ext cx="554" cy="104"/>
            </a:xfrm>
            <a:custGeom>
              <a:avLst/>
              <a:gdLst>
                <a:gd name="T0" fmla="*/ 0 w 37"/>
                <a:gd name="T1" fmla="*/ 7 h 7"/>
                <a:gd name="T2" fmla="*/ 4 w 37"/>
                <a:gd name="T3" fmla="*/ 7 h 7"/>
                <a:gd name="T4" fmla="*/ 37 w 3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7">
                  <a:moveTo>
                    <a:pt x="0" y="7"/>
                  </a:moveTo>
                  <a:lnTo>
                    <a:pt x="4" y="7"/>
                  </a:lnTo>
                  <a:lnTo>
                    <a:pt x="3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Rectangle 60">
              <a:extLst>
                <a:ext uri="{FF2B5EF4-FFF2-40B4-BE49-F238E27FC236}">
                  <a16:creationId xmlns:a16="http://schemas.microsoft.com/office/drawing/2014/main" id="{F4B85E00-5CFC-C9A1-C63B-1CF88DB15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" y="209"/>
              <a:ext cx="3295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En que rama se encuentran las </a:t>
              </a:r>
              <a:endParaRPr lang="es-CO" altLang="en-US" sz="1300"/>
            </a:p>
          </p:txBody>
        </p:sp>
        <p:sp>
          <p:nvSpPr>
            <p:cNvPr id="14397" name="Rectangle 61">
              <a:extLst>
                <a:ext uri="{FF2B5EF4-FFF2-40B4-BE49-F238E27FC236}">
                  <a16:creationId xmlns:a16="http://schemas.microsoft.com/office/drawing/2014/main" id="{23669E1E-DC16-5F26-BC57-081676985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522"/>
              <a:ext cx="2173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Personas calificadas</a:t>
              </a:r>
              <a:endParaRPr lang="es-CO" altLang="en-US" sz="1300"/>
            </a:p>
          </p:txBody>
        </p:sp>
        <p:sp>
          <p:nvSpPr>
            <p:cNvPr id="14398" name="Rectangle 62">
              <a:extLst>
                <a:ext uri="{FF2B5EF4-FFF2-40B4-BE49-F238E27FC236}">
                  <a16:creationId xmlns:a16="http://schemas.microsoft.com/office/drawing/2014/main" id="{10DCC9E5-EB79-85DB-9218-20E09CBE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927"/>
              <a:ext cx="26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EMI</a:t>
              </a:r>
              <a:endParaRPr lang="es-CO" altLang="en-US" sz="1800"/>
            </a:p>
          </p:txBody>
        </p:sp>
        <p:sp>
          <p:nvSpPr>
            <p:cNvPr id="14399" name="Rectangle 63">
              <a:extLst>
                <a:ext uri="{FF2B5EF4-FFF2-40B4-BE49-F238E27FC236}">
                  <a16:creationId xmlns:a16="http://schemas.microsoft.com/office/drawing/2014/main" id="{A0181144-0771-A43F-4AFB-4C20BF5B7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1164"/>
              <a:ext cx="21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3%</a:t>
              </a:r>
              <a:endParaRPr lang="es-CO" altLang="en-US" sz="1800"/>
            </a:p>
          </p:txBody>
        </p:sp>
        <p:sp>
          <p:nvSpPr>
            <p:cNvPr id="14400" name="Rectangle 64">
              <a:extLst>
                <a:ext uri="{FF2B5EF4-FFF2-40B4-BE49-F238E27FC236}">
                  <a16:creationId xmlns:a16="http://schemas.microsoft.com/office/drawing/2014/main" id="{7BE8113C-4FF4-525D-7E64-BC45B54E2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" y="1569"/>
              <a:ext cx="53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Auxiliar </a:t>
              </a:r>
              <a:endParaRPr lang="es-CO" altLang="en-US" sz="1800"/>
            </a:p>
          </p:txBody>
        </p:sp>
        <p:sp>
          <p:nvSpPr>
            <p:cNvPr id="14401" name="Rectangle 65">
              <a:extLst>
                <a:ext uri="{FF2B5EF4-FFF2-40B4-BE49-F238E27FC236}">
                  <a16:creationId xmlns:a16="http://schemas.microsoft.com/office/drawing/2014/main" id="{4CB1C8D3-A046-D1ED-9887-4EB6A3B3C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" y="1806"/>
              <a:ext cx="74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Enfermería</a:t>
              </a:r>
              <a:endParaRPr lang="es-CO" altLang="en-US" sz="1800"/>
            </a:p>
          </p:txBody>
        </p:sp>
        <p:sp>
          <p:nvSpPr>
            <p:cNvPr id="14402" name="Rectangle 66">
              <a:extLst>
                <a:ext uri="{FF2B5EF4-FFF2-40B4-BE49-F238E27FC236}">
                  <a16:creationId xmlns:a16="http://schemas.microsoft.com/office/drawing/2014/main" id="{A08499E3-DA3A-6A7F-4A68-31FB7BA8F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2044"/>
              <a:ext cx="303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16%</a:t>
              </a:r>
              <a:endParaRPr lang="es-CO" altLang="en-US" sz="1800"/>
            </a:p>
          </p:txBody>
        </p:sp>
        <p:sp>
          <p:nvSpPr>
            <p:cNvPr id="14403" name="Rectangle 67">
              <a:extLst>
                <a:ext uri="{FF2B5EF4-FFF2-40B4-BE49-F238E27FC236}">
                  <a16:creationId xmlns:a16="http://schemas.microsoft.com/office/drawing/2014/main" id="{2E8ACAC3-5716-7F6C-68BF-1AB3389F1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" y="2333"/>
              <a:ext cx="707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Enfermera</a:t>
              </a:r>
              <a:endParaRPr lang="es-CO" altLang="en-US" sz="1800"/>
            </a:p>
          </p:txBody>
        </p:sp>
        <p:sp>
          <p:nvSpPr>
            <p:cNvPr id="14404" name="Rectangle 68">
              <a:extLst>
                <a:ext uri="{FF2B5EF4-FFF2-40B4-BE49-F238E27FC236}">
                  <a16:creationId xmlns:a16="http://schemas.microsoft.com/office/drawing/2014/main" id="{813EADC7-E51F-F3C7-BC75-EE3FFF091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5" y="2565"/>
              <a:ext cx="30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26%</a:t>
              </a:r>
              <a:endParaRPr lang="es-CO" altLang="en-US" sz="1800"/>
            </a:p>
          </p:txBody>
        </p:sp>
        <p:sp>
          <p:nvSpPr>
            <p:cNvPr id="14405" name="Rectangle 69">
              <a:extLst>
                <a:ext uri="{FF2B5EF4-FFF2-40B4-BE49-F238E27FC236}">
                  <a16:creationId xmlns:a16="http://schemas.microsoft.com/office/drawing/2014/main" id="{A9A6C799-1951-C3DD-F6C0-3B0C4FFBA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119"/>
              <a:ext cx="83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Gerontóloga</a:t>
              </a:r>
              <a:endParaRPr lang="es-CO" altLang="en-US" sz="1800"/>
            </a:p>
          </p:txBody>
        </p:sp>
        <p:sp>
          <p:nvSpPr>
            <p:cNvPr id="14406" name="Rectangle 70">
              <a:extLst>
                <a:ext uri="{FF2B5EF4-FFF2-40B4-BE49-F238E27FC236}">
                  <a16:creationId xmlns:a16="http://schemas.microsoft.com/office/drawing/2014/main" id="{5E377F6B-2AF9-EE1A-9F40-5E1348E8E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5" y="2359"/>
              <a:ext cx="30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25%</a:t>
              </a:r>
              <a:endParaRPr lang="es-CO" altLang="en-US" sz="1800"/>
            </a:p>
          </p:txBody>
        </p:sp>
        <p:sp>
          <p:nvSpPr>
            <p:cNvPr id="14407" name="Rectangle 71">
              <a:extLst>
                <a:ext uri="{FF2B5EF4-FFF2-40B4-BE49-F238E27FC236}">
                  <a16:creationId xmlns:a16="http://schemas.microsoft.com/office/drawing/2014/main" id="{27CFA248-45D6-CBC1-F6D9-091527C40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1074"/>
              <a:ext cx="48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Medico</a:t>
              </a:r>
              <a:endParaRPr lang="es-CO" altLang="en-US" sz="1800"/>
            </a:p>
          </p:txBody>
        </p:sp>
        <p:sp>
          <p:nvSpPr>
            <p:cNvPr id="14408" name="Rectangle 72">
              <a:extLst>
                <a:ext uri="{FF2B5EF4-FFF2-40B4-BE49-F238E27FC236}">
                  <a16:creationId xmlns:a16="http://schemas.microsoft.com/office/drawing/2014/main" id="{2AA62E38-79FB-2D25-7EC2-0638D5FD3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6" y="1316"/>
              <a:ext cx="30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15%</a:t>
              </a:r>
              <a:endParaRPr lang="es-CO" altLang="en-US" sz="1800"/>
            </a:p>
          </p:txBody>
        </p:sp>
        <p:sp>
          <p:nvSpPr>
            <p:cNvPr id="14409" name="Rectangle 73">
              <a:extLst>
                <a:ext uri="{FF2B5EF4-FFF2-40B4-BE49-F238E27FC236}">
                  <a16:creationId xmlns:a16="http://schemas.microsoft.com/office/drawing/2014/main" id="{BA9AFCC5-4998-794C-FD7A-7E126D833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5" y="998"/>
              <a:ext cx="37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Otros</a:t>
              </a:r>
              <a:endParaRPr lang="es-CO" altLang="en-US" sz="1800"/>
            </a:p>
          </p:txBody>
        </p:sp>
        <p:sp>
          <p:nvSpPr>
            <p:cNvPr id="14410" name="Rectangle 74">
              <a:extLst>
                <a:ext uri="{FF2B5EF4-FFF2-40B4-BE49-F238E27FC236}">
                  <a16:creationId xmlns:a16="http://schemas.microsoft.com/office/drawing/2014/main" id="{71FDF6D9-C8C1-05BB-79F5-CF822690B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1240"/>
              <a:ext cx="30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ja-JP" sz="900">
                  <a:solidFill>
                    <a:srgbClr val="000000"/>
                  </a:solidFill>
                  <a:ea typeface="MS Mincho" panose="02020609040205080304" pitchFamily="49" charset="-128"/>
                </a:rPr>
                <a:t>15%</a:t>
              </a:r>
              <a:endParaRPr lang="es-CO" altLang="en-US" sz="1800"/>
            </a:p>
          </p:txBody>
        </p:sp>
        <p:sp>
          <p:nvSpPr>
            <p:cNvPr id="14411" name="Rectangle 75">
              <a:extLst>
                <a:ext uri="{FF2B5EF4-FFF2-40B4-BE49-F238E27FC236}">
                  <a16:creationId xmlns:a16="http://schemas.microsoft.com/office/drawing/2014/main" id="{F3F5333F-9BFE-D3AA-6BB4-765EC5261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" y="75"/>
              <a:ext cx="5595" cy="315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413" name="Group 77">
            <a:extLst>
              <a:ext uri="{FF2B5EF4-FFF2-40B4-BE49-F238E27FC236}">
                <a16:creationId xmlns:a16="http://schemas.microsoft.com/office/drawing/2014/main" id="{5AFC04CD-5B5A-8F46-F9A8-C86FEF62AB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8600" y="1219200"/>
            <a:ext cx="3886200" cy="2225675"/>
            <a:chOff x="144" y="768"/>
            <a:chExt cx="2448" cy="1402"/>
          </a:xfrm>
        </p:grpSpPr>
        <p:sp>
          <p:nvSpPr>
            <p:cNvPr id="14412" name="AutoShape 76">
              <a:extLst>
                <a:ext uri="{FF2B5EF4-FFF2-40B4-BE49-F238E27FC236}">
                  <a16:creationId xmlns:a16="http://schemas.microsoft.com/office/drawing/2014/main" id="{D3D1FEDC-B842-9C63-6AD8-8E62D558CF8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4" y="768"/>
              <a:ext cx="2448" cy="1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4" name="Rectangle 78">
              <a:extLst>
                <a:ext uri="{FF2B5EF4-FFF2-40B4-BE49-F238E27FC236}">
                  <a16:creationId xmlns:a16="http://schemas.microsoft.com/office/drawing/2014/main" id="{D838AAC2-743C-FAE1-13CF-F8A843A6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" y="801"/>
              <a:ext cx="2376" cy="13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5" name="Freeform 79">
              <a:extLst>
                <a:ext uri="{FF2B5EF4-FFF2-40B4-BE49-F238E27FC236}">
                  <a16:creationId xmlns:a16="http://schemas.microsoft.com/office/drawing/2014/main" id="{2F532116-6A51-A74E-48D5-36EB2CD92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1489"/>
              <a:ext cx="275" cy="104"/>
            </a:xfrm>
            <a:custGeom>
              <a:avLst/>
              <a:gdLst>
                <a:gd name="T0" fmla="*/ 0 w 275"/>
                <a:gd name="T1" fmla="*/ 26 h 104"/>
                <a:gd name="T2" fmla="*/ 26 w 275"/>
                <a:gd name="T3" fmla="*/ 19 h 104"/>
                <a:gd name="T4" fmla="*/ 39 w 275"/>
                <a:gd name="T5" fmla="*/ 19 h 104"/>
                <a:gd name="T6" fmla="*/ 65 w 275"/>
                <a:gd name="T7" fmla="*/ 13 h 104"/>
                <a:gd name="T8" fmla="*/ 85 w 275"/>
                <a:gd name="T9" fmla="*/ 13 h 104"/>
                <a:gd name="T10" fmla="*/ 111 w 275"/>
                <a:gd name="T11" fmla="*/ 6 h 104"/>
                <a:gd name="T12" fmla="*/ 131 w 275"/>
                <a:gd name="T13" fmla="*/ 6 h 104"/>
                <a:gd name="T14" fmla="*/ 157 w 275"/>
                <a:gd name="T15" fmla="*/ 0 h 104"/>
                <a:gd name="T16" fmla="*/ 177 w 275"/>
                <a:gd name="T17" fmla="*/ 0 h 104"/>
                <a:gd name="T18" fmla="*/ 203 w 275"/>
                <a:gd name="T19" fmla="*/ 0 h 104"/>
                <a:gd name="T20" fmla="*/ 229 w 275"/>
                <a:gd name="T21" fmla="*/ 0 h 104"/>
                <a:gd name="T22" fmla="*/ 255 w 275"/>
                <a:gd name="T23" fmla="*/ 0 h 104"/>
                <a:gd name="T24" fmla="*/ 275 w 275"/>
                <a:gd name="T25" fmla="*/ 0 h 104"/>
                <a:gd name="T26" fmla="*/ 275 w 275"/>
                <a:gd name="T27" fmla="*/ 104 h 104"/>
                <a:gd name="T28" fmla="*/ 0 w 275"/>
                <a:gd name="T29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5" h="104">
                  <a:moveTo>
                    <a:pt x="0" y="26"/>
                  </a:moveTo>
                  <a:lnTo>
                    <a:pt x="26" y="19"/>
                  </a:lnTo>
                  <a:lnTo>
                    <a:pt x="39" y="19"/>
                  </a:lnTo>
                  <a:lnTo>
                    <a:pt x="65" y="13"/>
                  </a:lnTo>
                  <a:lnTo>
                    <a:pt x="85" y="13"/>
                  </a:lnTo>
                  <a:lnTo>
                    <a:pt x="111" y="6"/>
                  </a:lnTo>
                  <a:lnTo>
                    <a:pt x="131" y="6"/>
                  </a:lnTo>
                  <a:lnTo>
                    <a:pt x="157" y="0"/>
                  </a:lnTo>
                  <a:lnTo>
                    <a:pt x="177" y="0"/>
                  </a:lnTo>
                  <a:lnTo>
                    <a:pt x="203" y="0"/>
                  </a:lnTo>
                  <a:lnTo>
                    <a:pt x="229" y="0"/>
                  </a:lnTo>
                  <a:lnTo>
                    <a:pt x="255" y="0"/>
                  </a:lnTo>
                  <a:lnTo>
                    <a:pt x="275" y="0"/>
                  </a:lnTo>
                  <a:lnTo>
                    <a:pt x="275" y="104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99CC00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6" name="Freeform 80">
              <a:extLst>
                <a:ext uri="{FF2B5EF4-FFF2-40B4-BE49-F238E27FC236}">
                  <a16:creationId xmlns:a16="http://schemas.microsoft.com/office/drawing/2014/main" id="{F6AF4323-24BE-E65F-88AC-7D162D2D8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489"/>
              <a:ext cx="394" cy="6"/>
            </a:xfrm>
            <a:custGeom>
              <a:avLst/>
              <a:gdLst>
                <a:gd name="T0" fmla="*/ 0 w 60"/>
                <a:gd name="T1" fmla="*/ 0 h 1"/>
                <a:gd name="T2" fmla="*/ 4 w 60"/>
                <a:gd name="T3" fmla="*/ 0 h 1"/>
                <a:gd name="T4" fmla="*/ 60 w 6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1">
                  <a:moveTo>
                    <a:pt x="0" y="0"/>
                  </a:moveTo>
                  <a:lnTo>
                    <a:pt x="4" y="0"/>
                  </a:lnTo>
                  <a:lnTo>
                    <a:pt x="60" y="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7" name="Freeform 81">
              <a:extLst>
                <a:ext uri="{FF2B5EF4-FFF2-40B4-BE49-F238E27FC236}">
                  <a16:creationId xmlns:a16="http://schemas.microsoft.com/office/drawing/2014/main" id="{E57E145B-2894-6946-8BAE-18DC36E0D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" y="1593"/>
              <a:ext cx="821" cy="223"/>
            </a:xfrm>
            <a:custGeom>
              <a:avLst/>
              <a:gdLst>
                <a:gd name="T0" fmla="*/ 821 w 821"/>
                <a:gd name="T1" fmla="*/ 7 h 223"/>
                <a:gd name="T2" fmla="*/ 807 w 821"/>
                <a:gd name="T3" fmla="*/ 27 h 223"/>
                <a:gd name="T4" fmla="*/ 794 w 821"/>
                <a:gd name="T5" fmla="*/ 40 h 223"/>
                <a:gd name="T6" fmla="*/ 768 w 821"/>
                <a:gd name="T7" fmla="*/ 53 h 223"/>
                <a:gd name="T8" fmla="*/ 742 w 821"/>
                <a:gd name="T9" fmla="*/ 66 h 223"/>
                <a:gd name="T10" fmla="*/ 702 w 821"/>
                <a:gd name="T11" fmla="*/ 79 h 223"/>
                <a:gd name="T12" fmla="*/ 663 w 821"/>
                <a:gd name="T13" fmla="*/ 86 h 223"/>
                <a:gd name="T14" fmla="*/ 617 w 821"/>
                <a:gd name="T15" fmla="*/ 99 h 223"/>
                <a:gd name="T16" fmla="*/ 565 w 821"/>
                <a:gd name="T17" fmla="*/ 105 h 223"/>
                <a:gd name="T18" fmla="*/ 506 w 821"/>
                <a:gd name="T19" fmla="*/ 105 h 223"/>
                <a:gd name="T20" fmla="*/ 453 w 821"/>
                <a:gd name="T21" fmla="*/ 112 h 223"/>
                <a:gd name="T22" fmla="*/ 394 w 821"/>
                <a:gd name="T23" fmla="*/ 112 h 223"/>
                <a:gd name="T24" fmla="*/ 335 w 821"/>
                <a:gd name="T25" fmla="*/ 105 h 223"/>
                <a:gd name="T26" fmla="*/ 282 w 821"/>
                <a:gd name="T27" fmla="*/ 105 h 223"/>
                <a:gd name="T28" fmla="*/ 230 w 821"/>
                <a:gd name="T29" fmla="*/ 99 h 223"/>
                <a:gd name="T30" fmla="*/ 177 w 821"/>
                <a:gd name="T31" fmla="*/ 92 h 223"/>
                <a:gd name="T32" fmla="*/ 132 w 821"/>
                <a:gd name="T33" fmla="*/ 86 h 223"/>
                <a:gd name="T34" fmla="*/ 92 w 821"/>
                <a:gd name="T35" fmla="*/ 73 h 223"/>
                <a:gd name="T36" fmla="*/ 59 w 821"/>
                <a:gd name="T37" fmla="*/ 59 h 223"/>
                <a:gd name="T38" fmla="*/ 33 w 821"/>
                <a:gd name="T39" fmla="*/ 46 h 223"/>
                <a:gd name="T40" fmla="*/ 13 w 821"/>
                <a:gd name="T41" fmla="*/ 33 h 223"/>
                <a:gd name="T42" fmla="*/ 0 w 821"/>
                <a:gd name="T43" fmla="*/ 20 h 223"/>
                <a:gd name="T44" fmla="*/ 0 w 821"/>
                <a:gd name="T45" fmla="*/ 0 h 223"/>
                <a:gd name="T46" fmla="*/ 0 w 821"/>
                <a:gd name="T47" fmla="*/ 118 h 223"/>
                <a:gd name="T48" fmla="*/ 7 w 821"/>
                <a:gd name="T49" fmla="*/ 138 h 223"/>
                <a:gd name="T50" fmla="*/ 27 w 821"/>
                <a:gd name="T51" fmla="*/ 151 h 223"/>
                <a:gd name="T52" fmla="*/ 46 w 821"/>
                <a:gd name="T53" fmla="*/ 164 h 223"/>
                <a:gd name="T54" fmla="*/ 79 w 821"/>
                <a:gd name="T55" fmla="*/ 177 h 223"/>
                <a:gd name="T56" fmla="*/ 112 w 821"/>
                <a:gd name="T57" fmla="*/ 190 h 223"/>
                <a:gd name="T58" fmla="*/ 158 w 821"/>
                <a:gd name="T59" fmla="*/ 197 h 223"/>
                <a:gd name="T60" fmla="*/ 204 w 821"/>
                <a:gd name="T61" fmla="*/ 210 h 223"/>
                <a:gd name="T62" fmla="*/ 256 w 821"/>
                <a:gd name="T63" fmla="*/ 217 h 223"/>
                <a:gd name="T64" fmla="*/ 309 w 821"/>
                <a:gd name="T65" fmla="*/ 217 h 223"/>
                <a:gd name="T66" fmla="*/ 368 w 821"/>
                <a:gd name="T67" fmla="*/ 223 h 223"/>
                <a:gd name="T68" fmla="*/ 420 w 821"/>
                <a:gd name="T69" fmla="*/ 223 h 223"/>
                <a:gd name="T70" fmla="*/ 479 w 821"/>
                <a:gd name="T71" fmla="*/ 217 h 223"/>
                <a:gd name="T72" fmla="*/ 538 w 821"/>
                <a:gd name="T73" fmla="*/ 217 h 223"/>
                <a:gd name="T74" fmla="*/ 591 w 821"/>
                <a:gd name="T75" fmla="*/ 210 h 223"/>
                <a:gd name="T76" fmla="*/ 637 w 821"/>
                <a:gd name="T77" fmla="*/ 204 h 223"/>
                <a:gd name="T78" fmla="*/ 683 w 821"/>
                <a:gd name="T79" fmla="*/ 197 h 223"/>
                <a:gd name="T80" fmla="*/ 722 w 821"/>
                <a:gd name="T81" fmla="*/ 184 h 223"/>
                <a:gd name="T82" fmla="*/ 755 w 821"/>
                <a:gd name="T83" fmla="*/ 171 h 223"/>
                <a:gd name="T84" fmla="*/ 781 w 821"/>
                <a:gd name="T85" fmla="*/ 158 h 223"/>
                <a:gd name="T86" fmla="*/ 801 w 821"/>
                <a:gd name="T87" fmla="*/ 145 h 223"/>
                <a:gd name="T88" fmla="*/ 814 w 821"/>
                <a:gd name="T89" fmla="*/ 132 h 223"/>
                <a:gd name="T90" fmla="*/ 821 w 821"/>
                <a:gd name="T91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1" h="223">
                  <a:moveTo>
                    <a:pt x="821" y="0"/>
                  </a:moveTo>
                  <a:lnTo>
                    <a:pt x="821" y="7"/>
                  </a:lnTo>
                  <a:lnTo>
                    <a:pt x="814" y="20"/>
                  </a:lnTo>
                  <a:lnTo>
                    <a:pt x="807" y="27"/>
                  </a:lnTo>
                  <a:lnTo>
                    <a:pt x="801" y="33"/>
                  </a:lnTo>
                  <a:lnTo>
                    <a:pt x="794" y="40"/>
                  </a:lnTo>
                  <a:lnTo>
                    <a:pt x="781" y="46"/>
                  </a:lnTo>
                  <a:lnTo>
                    <a:pt x="768" y="53"/>
                  </a:lnTo>
                  <a:lnTo>
                    <a:pt x="755" y="59"/>
                  </a:lnTo>
                  <a:lnTo>
                    <a:pt x="742" y="66"/>
                  </a:lnTo>
                  <a:lnTo>
                    <a:pt x="722" y="73"/>
                  </a:lnTo>
                  <a:lnTo>
                    <a:pt x="702" y="79"/>
                  </a:lnTo>
                  <a:lnTo>
                    <a:pt x="683" y="86"/>
                  </a:lnTo>
                  <a:lnTo>
                    <a:pt x="663" y="86"/>
                  </a:lnTo>
                  <a:lnTo>
                    <a:pt x="637" y="92"/>
                  </a:lnTo>
                  <a:lnTo>
                    <a:pt x="617" y="99"/>
                  </a:lnTo>
                  <a:lnTo>
                    <a:pt x="591" y="99"/>
                  </a:lnTo>
                  <a:lnTo>
                    <a:pt x="565" y="105"/>
                  </a:lnTo>
                  <a:lnTo>
                    <a:pt x="538" y="105"/>
                  </a:lnTo>
                  <a:lnTo>
                    <a:pt x="506" y="105"/>
                  </a:lnTo>
                  <a:lnTo>
                    <a:pt x="479" y="105"/>
                  </a:lnTo>
                  <a:lnTo>
                    <a:pt x="453" y="112"/>
                  </a:lnTo>
                  <a:lnTo>
                    <a:pt x="420" y="112"/>
                  </a:lnTo>
                  <a:lnTo>
                    <a:pt x="394" y="112"/>
                  </a:lnTo>
                  <a:lnTo>
                    <a:pt x="368" y="112"/>
                  </a:lnTo>
                  <a:lnTo>
                    <a:pt x="335" y="105"/>
                  </a:lnTo>
                  <a:lnTo>
                    <a:pt x="309" y="105"/>
                  </a:lnTo>
                  <a:lnTo>
                    <a:pt x="282" y="105"/>
                  </a:lnTo>
                  <a:lnTo>
                    <a:pt x="256" y="105"/>
                  </a:lnTo>
                  <a:lnTo>
                    <a:pt x="230" y="99"/>
                  </a:lnTo>
                  <a:lnTo>
                    <a:pt x="204" y="99"/>
                  </a:lnTo>
                  <a:lnTo>
                    <a:pt x="177" y="92"/>
                  </a:lnTo>
                  <a:lnTo>
                    <a:pt x="158" y="86"/>
                  </a:lnTo>
                  <a:lnTo>
                    <a:pt x="132" y="86"/>
                  </a:lnTo>
                  <a:lnTo>
                    <a:pt x="112" y="79"/>
                  </a:lnTo>
                  <a:lnTo>
                    <a:pt x="92" y="73"/>
                  </a:lnTo>
                  <a:lnTo>
                    <a:pt x="79" y="66"/>
                  </a:lnTo>
                  <a:lnTo>
                    <a:pt x="59" y="59"/>
                  </a:lnTo>
                  <a:lnTo>
                    <a:pt x="46" y="53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3" y="33"/>
                  </a:lnTo>
                  <a:lnTo>
                    <a:pt x="7" y="27"/>
                  </a:lnTo>
                  <a:lnTo>
                    <a:pt x="0" y="20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7" y="138"/>
                  </a:lnTo>
                  <a:lnTo>
                    <a:pt x="13" y="145"/>
                  </a:lnTo>
                  <a:lnTo>
                    <a:pt x="27" y="151"/>
                  </a:lnTo>
                  <a:lnTo>
                    <a:pt x="33" y="158"/>
                  </a:lnTo>
                  <a:lnTo>
                    <a:pt x="46" y="164"/>
                  </a:lnTo>
                  <a:lnTo>
                    <a:pt x="59" y="171"/>
                  </a:lnTo>
                  <a:lnTo>
                    <a:pt x="79" y="177"/>
                  </a:lnTo>
                  <a:lnTo>
                    <a:pt x="92" y="184"/>
                  </a:lnTo>
                  <a:lnTo>
                    <a:pt x="112" y="190"/>
                  </a:lnTo>
                  <a:lnTo>
                    <a:pt x="132" y="197"/>
                  </a:lnTo>
                  <a:lnTo>
                    <a:pt x="158" y="197"/>
                  </a:lnTo>
                  <a:lnTo>
                    <a:pt x="177" y="204"/>
                  </a:lnTo>
                  <a:lnTo>
                    <a:pt x="204" y="210"/>
                  </a:lnTo>
                  <a:lnTo>
                    <a:pt x="230" y="210"/>
                  </a:lnTo>
                  <a:lnTo>
                    <a:pt x="256" y="217"/>
                  </a:lnTo>
                  <a:lnTo>
                    <a:pt x="282" y="217"/>
                  </a:lnTo>
                  <a:lnTo>
                    <a:pt x="309" y="217"/>
                  </a:lnTo>
                  <a:lnTo>
                    <a:pt x="335" y="217"/>
                  </a:lnTo>
                  <a:lnTo>
                    <a:pt x="368" y="223"/>
                  </a:lnTo>
                  <a:lnTo>
                    <a:pt x="394" y="223"/>
                  </a:lnTo>
                  <a:lnTo>
                    <a:pt x="420" y="223"/>
                  </a:lnTo>
                  <a:lnTo>
                    <a:pt x="453" y="223"/>
                  </a:lnTo>
                  <a:lnTo>
                    <a:pt x="479" y="217"/>
                  </a:lnTo>
                  <a:lnTo>
                    <a:pt x="506" y="217"/>
                  </a:lnTo>
                  <a:lnTo>
                    <a:pt x="538" y="217"/>
                  </a:lnTo>
                  <a:lnTo>
                    <a:pt x="565" y="217"/>
                  </a:lnTo>
                  <a:lnTo>
                    <a:pt x="591" y="210"/>
                  </a:lnTo>
                  <a:lnTo>
                    <a:pt x="617" y="210"/>
                  </a:lnTo>
                  <a:lnTo>
                    <a:pt x="637" y="204"/>
                  </a:lnTo>
                  <a:lnTo>
                    <a:pt x="663" y="197"/>
                  </a:lnTo>
                  <a:lnTo>
                    <a:pt x="683" y="197"/>
                  </a:lnTo>
                  <a:lnTo>
                    <a:pt x="702" y="190"/>
                  </a:lnTo>
                  <a:lnTo>
                    <a:pt x="722" y="184"/>
                  </a:lnTo>
                  <a:lnTo>
                    <a:pt x="742" y="177"/>
                  </a:lnTo>
                  <a:lnTo>
                    <a:pt x="755" y="171"/>
                  </a:lnTo>
                  <a:lnTo>
                    <a:pt x="768" y="164"/>
                  </a:lnTo>
                  <a:lnTo>
                    <a:pt x="781" y="158"/>
                  </a:lnTo>
                  <a:lnTo>
                    <a:pt x="794" y="151"/>
                  </a:lnTo>
                  <a:lnTo>
                    <a:pt x="801" y="145"/>
                  </a:lnTo>
                  <a:lnTo>
                    <a:pt x="807" y="138"/>
                  </a:lnTo>
                  <a:lnTo>
                    <a:pt x="814" y="132"/>
                  </a:lnTo>
                  <a:lnTo>
                    <a:pt x="821" y="118"/>
                  </a:lnTo>
                  <a:lnTo>
                    <a:pt x="821" y="112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rgbClr val="4D4D80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8" name="Freeform 82">
              <a:extLst>
                <a:ext uri="{FF2B5EF4-FFF2-40B4-BE49-F238E27FC236}">
                  <a16:creationId xmlns:a16="http://schemas.microsoft.com/office/drawing/2014/main" id="{97C65F86-F49D-9118-E553-78B40E31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" y="1489"/>
              <a:ext cx="821" cy="216"/>
            </a:xfrm>
            <a:custGeom>
              <a:avLst/>
              <a:gdLst>
                <a:gd name="T0" fmla="*/ 440 w 821"/>
                <a:gd name="T1" fmla="*/ 0 h 216"/>
                <a:gd name="T2" fmla="*/ 492 w 821"/>
                <a:gd name="T3" fmla="*/ 0 h 216"/>
                <a:gd name="T4" fmla="*/ 552 w 821"/>
                <a:gd name="T5" fmla="*/ 6 h 216"/>
                <a:gd name="T6" fmla="*/ 597 w 821"/>
                <a:gd name="T7" fmla="*/ 13 h 216"/>
                <a:gd name="T8" fmla="*/ 643 w 821"/>
                <a:gd name="T9" fmla="*/ 19 h 216"/>
                <a:gd name="T10" fmla="*/ 689 w 821"/>
                <a:gd name="T11" fmla="*/ 26 h 216"/>
                <a:gd name="T12" fmla="*/ 729 w 821"/>
                <a:gd name="T13" fmla="*/ 39 h 216"/>
                <a:gd name="T14" fmla="*/ 762 w 821"/>
                <a:gd name="T15" fmla="*/ 52 h 216"/>
                <a:gd name="T16" fmla="*/ 788 w 821"/>
                <a:gd name="T17" fmla="*/ 65 h 216"/>
                <a:gd name="T18" fmla="*/ 807 w 821"/>
                <a:gd name="T19" fmla="*/ 78 h 216"/>
                <a:gd name="T20" fmla="*/ 814 w 821"/>
                <a:gd name="T21" fmla="*/ 91 h 216"/>
                <a:gd name="T22" fmla="*/ 821 w 821"/>
                <a:gd name="T23" fmla="*/ 104 h 216"/>
                <a:gd name="T24" fmla="*/ 814 w 821"/>
                <a:gd name="T25" fmla="*/ 124 h 216"/>
                <a:gd name="T26" fmla="*/ 801 w 821"/>
                <a:gd name="T27" fmla="*/ 137 h 216"/>
                <a:gd name="T28" fmla="*/ 781 w 821"/>
                <a:gd name="T29" fmla="*/ 150 h 216"/>
                <a:gd name="T30" fmla="*/ 755 w 821"/>
                <a:gd name="T31" fmla="*/ 163 h 216"/>
                <a:gd name="T32" fmla="*/ 722 w 821"/>
                <a:gd name="T33" fmla="*/ 177 h 216"/>
                <a:gd name="T34" fmla="*/ 689 w 821"/>
                <a:gd name="T35" fmla="*/ 183 h 216"/>
                <a:gd name="T36" fmla="*/ 643 w 821"/>
                <a:gd name="T37" fmla="*/ 196 h 216"/>
                <a:gd name="T38" fmla="*/ 597 w 821"/>
                <a:gd name="T39" fmla="*/ 203 h 216"/>
                <a:gd name="T40" fmla="*/ 545 w 821"/>
                <a:gd name="T41" fmla="*/ 209 h 216"/>
                <a:gd name="T42" fmla="*/ 486 w 821"/>
                <a:gd name="T43" fmla="*/ 209 h 216"/>
                <a:gd name="T44" fmla="*/ 433 w 821"/>
                <a:gd name="T45" fmla="*/ 216 h 216"/>
                <a:gd name="T46" fmla="*/ 374 w 821"/>
                <a:gd name="T47" fmla="*/ 216 h 216"/>
                <a:gd name="T48" fmla="*/ 322 w 821"/>
                <a:gd name="T49" fmla="*/ 209 h 216"/>
                <a:gd name="T50" fmla="*/ 269 w 821"/>
                <a:gd name="T51" fmla="*/ 209 h 216"/>
                <a:gd name="T52" fmla="*/ 217 w 821"/>
                <a:gd name="T53" fmla="*/ 203 h 216"/>
                <a:gd name="T54" fmla="*/ 171 w 821"/>
                <a:gd name="T55" fmla="*/ 196 h 216"/>
                <a:gd name="T56" fmla="*/ 125 w 821"/>
                <a:gd name="T57" fmla="*/ 183 h 216"/>
                <a:gd name="T58" fmla="*/ 86 w 821"/>
                <a:gd name="T59" fmla="*/ 170 h 216"/>
                <a:gd name="T60" fmla="*/ 59 w 821"/>
                <a:gd name="T61" fmla="*/ 163 h 216"/>
                <a:gd name="T62" fmla="*/ 33 w 821"/>
                <a:gd name="T63" fmla="*/ 150 h 216"/>
                <a:gd name="T64" fmla="*/ 13 w 821"/>
                <a:gd name="T65" fmla="*/ 137 h 216"/>
                <a:gd name="T66" fmla="*/ 0 w 821"/>
                <a:gd name="T67" fmla="*/ 118 h 216"/>
                <a:gd name="T68" fmla="*/ 0 w 821"/>
                <a:gd name="T69" fmla="*/ 104 h 216"/>
                <a:gd name="T70" fmla="*/ 7 w 821"/>
                <a:gd name="T71" fmla="*/ 91 h 216"/>
                <a:gd name="T72" fmla="*/ 13 w 821"/>
                <a:gd name="T73" fmla="*/ 72 h 216"/>
                <a:gd name="T74" fmla="*/ 33 w 821"/>
                <a:gd name="T75" fmla="*/ 65 h 216"/>
                <a:gd name="T76" fmla="*/ 59 w 821"/>
                <a:gd name="T77" fmla="*/ 52 h 216"/>
                <a:gd name="T78" fmla="*/ 92 w 821"/>
                <a:gd name="T79" fmla="*/ 39 h 216"/>
                <a:gd name="T80" fmla="*/ 132 w 821"/>
                <a:gd name="T81" fmla="*/ 26 h 216"/>
                <a:gd name="T82" fmla="*/ 407 w 821"/>
                <a:gd name="T8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21" h="216">
                  <a:moveTo>
                    <a:pt x="407" y="0"/>
                  </a:moveTo>
                  <a:lnTo>
                    <a:pt x="440" y="0"/>
                  </a:lnTo>
                  <a:lnTo>
                    <a:pt x="466" y="0"/>
                  </a:lnTo>
                  <a:lnTo>
                    <a:pt x="492" y="0"/>
                  </a:lnTo>
                  <a:lnTo>
                    <a:pt x="519" y="0"/>
                  </a:lnTo>
                  <a:lnTo>
                    <a:pt x="552" y="6"/>
                  </a:lnTo>
                  <a:lnTo>
                    <a:pt x="578" y="6"/>
                  </a:lnTo>
                  <a:lnTo>
                    <a:pt x="597" y="13"/>
                  </a:lnTo>
                  <a:lnTo>
                    <a:pt x="617" y="13"/>
                  </a:lnTo>
                  <a:lnTo>
                    <a:pt x="643" y="19"/>
                  </a:lnTo>
                  <a:lnTo>
                    <a:pt x="670" y="19"/>
                  </a:lnTo>
                  <a:lnTo>
                    <a:pt x="689" y="26"/>
                  </a:lnTo>
                  <a:lnTo>
                    <a:pt x="709" y="32"/>
                  </a:lnTo>
                  <a:lnTo>
                    <a:pt x="729" y="39"/>
                  </a:lnTo>
                  <a:lnTo>
                    <a:pt x="742" y="46"/>
                  </a:lnTo>
                  <a:lnTo>
                    <a:pt x="762" y="52"/>
                  </a:lnTo>
                  <a:lnTo>
                    <a:pt x="775" y="59"/>
                  </a:lnTo>
                  <a:lnTo>
                    <a:pt x="788" y="65"/>
                  </a:lnTo>
                  <a:lnTo>
                    <a:pt x="794" y="72"/>
                  </a:lnTo>
                  <a:lnTo>
                    <a:pt x="807" y="78"/>
                  </a:lnTo>
                  <a:lnTo>
                    <a:pt x="814" y="85"/>
                  </a:lnTo>
                  <a:lnTo>
                    <a:pt x="814" y="91"/>
                  </a:lnTo>
                  <a:lnTo>
                    <a:pt x="821" y="98"/>
                  </a:lnTo>
                  <a:lnTo>
                    <a:pt x="821" y="104"/>
                  </a:lnTo>
                  <a:lnTo>
                    <a:pt x="821" y="111"/>
                  </a:lnTo>
                  <a:lnTo>
                    <a:pt x="814" y="124"/>
                  </a:lnTo>
                  <a:lnTo>
                    <a:pt x="807" y="131"/>
                  </a:lnTo>
                  <a:lnTo>
                    <a:pt x="801" y="137"/>
                  </a:lnTo>
                  <a:lnTo>
                    <a:pt x="794" y="144"/>
                  </a:lnTo>
                  <a:lnTo>
                    <a:pt x="781" y="150"/>
                  </a:lnTo>
                  <a:lnTo>
                    <a:pt x="768" y="157"/>
                  </a:lnTo>
                  <a:lnTo>
                    <a:pt x="755" y="163"/>
                  </a:lnTo>
                  <a:lnTo>
                    <a:pt x="742" y="170"/>
                  </a:lnTo>
                  <a:lnTo>
                    <a:pt x="722" y="177"/>
                  </a:lnTo>
                  <a:lnTo>
                    <a:pt x="709" y="183"/>
                  </a:lnTo>
                  <a:lnTo>
                    <a:pt x="689" y="183"/>
                  </a:lnTo>
                  <a:lnTo>
                    <a:pt x="670" y="190"/>
                  </a:lnTo>
                  <a:lnTo>
                    <a:pt x="643" y="196"/>
                  </a:lnTo>
                  <a:lnTo>
                    <a:pt x="617" y="196"/>
                  </a:lnTo>
                  <a:lnTo>
                    <a:pt x="597" y="203"/>
                  </a:lnTo>
                  <a:lnTo>
                    <a:pt x="571" y="203"/>
                  </a:lnTo>
                  <a:lnTo>
                    <a:pt x="545" y="209"/>
                  </a:lnTo>
                  <a:lnTo>
                    <a:pt x="512" y="209"/>
                  </a:lnTo>
                  <a:lnTo>
                    <a:pt x="486" y="209"/>
                  </a:lnTo>
                  <a:lnTo>
                    <a:pt x="460" y="216"/>
                  </a:lnTo>
                  <a:lnTo>
                    <a:pt x="433" y="216"/>
                  </a:lnTo>
                  <a:lnTo>
                    <a:pt x="401" y="216"/>
                  </a:lnTo>
                  <a:lnTo>
                    <a:pt x="374" y="216"/>
                  </a:lnTo>
                  <a:lnTo>
                    <a:pt x="355" y="216"/>
                  </a:lnTo>
                  <a:lnTo>
                    <a:pt x="322" y="209"/>
                  </a:lnTo>
                  <a:lnTo>
                    <a:pt x="296" y="209"/>
                  </a:lnTo>
                  <a:lnTo>
                    <a:pt x="269" y="209"/>
                  </a:lnTo>
                  <a:lnTo>
                    <a:pt x="243" y="203"/>
                  </a:lnTo>
                  <a:lnTo>
                    <a:pt x="217" y="203"/>
                  </a:lnTo>
                  <a:lnTo>
                    <a:pt x="191" y="196"/>
                  </a:lnTo>
                  <a:lnTo>
                    <a:pt x="171" y="196"/>
                  </a:lnTo>
                  <a:lnTo>
                    <a:pt x="145" y="190"/>
                  </a:lnTo>
                  <a:lnTo>
                    <a:pt x="125" y="183"/>
                  </a:lnTo>
                  <a:lnTo>
                    <a:pt x="105" y="177"/>
                  </a:lnTo>
                  <a:lnTo>
                    <a:pt x="86" y="170"/>
                  </a:lnTo>
                  <a:lnTo>
                    <a:pt x="66" y="163"/>
                  </a:lnTo>
                  <a:lnTo>
                    <a:pt x="59" y="163"/>
                  </a:lnTo>
                  <a:lnTo>
                    <a:pt x="46" y="157"/>
                  </a:lnTo>
                  <a:lnTo>
                    <a:pt x="33" y="150"/>
                  </a:lnTo>
                  <a:lnTo>
                    <a:pt x="20" y="144"/>
                  </a:lnTo>
                  <a:lnTo>
                    <a:pt x="13" y="137"/>
                  </a:lnTo>
                  <a:lnTo>
                    <a:pt x="7" y="124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7" y="91"/>
                  </a:lnTo>
                  <a:lnTo>
                    <a:pt x="7" y="85"/>
                  </a:lnTo>
                  <a:lnTo>
                    <a:pt x="13" y="72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46" y="59"/>
                  </a:lnTo>
                  <a:lnTo>
                    <a:pt x="59" y="52"/>
                  </a:lnTo>
                  <a:lnTo>
                    <a:pt x="79" y="46"/>
                  </a:lnTo>
                  <a:lnTo>
                    <a:pt x="92" y="39"/>
                  </a:lnTo>
                  <a:lnTo>
                    <a:pt x="112" y="32"/>
                  </a:lnTo>
                  <a:lnTo>
                    <a:pt x="132" y="26"/>
                  </a:lnTo>
                  <a:lnTo>
                    <a:pt x="407" y="1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9" name="Freeform 83">
              <a:extLst>
                <a:ext uri="{FF2B5EF4-FFF2-40B4-BE49-F238E27FC236}">
                  <a16:creationId xmlns:a16="http://schemas.microsoft.com/office/drawing/2014/main" id="{FB423A3B-AE15-BE18-7649-1B9114A88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1803"/>
              <a:ext cx="545" cy="46"/>
            </a:xfrm>
            <a:custGeom>
              <a:avLst/>
              <a:gdLst>
                <a:gd name="T0" fmla="*/ 83 w 83"/>
                <a:gd name="T1" fmla="*/ 7 h 7"/>
                <a:gd name="T2" fmla="*/ 79 w 83"/>
                <a:gd name="T3" fmla="*/ 7 h 7"/>
                <a:gd name="T4" fmla="*/ 0 w 8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">
                  <a:moveTo>
                    <a:pt x="83" y="7"/>
                  </a:moveTo>
                  <a:lnTo>
                    <a:pt x="79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20" name="Rectangle 84">
              <a:extLst>
                <a:ext uri="{FF2B5EF4-FFF2-40B4-BE49-F238E27FC236}">
                  <a16:creationId xmlns:a16="http://schemas.microsoft.com/office/drawing/2014/main" id="{1DAE8650-8E20-8101-A09C-99261AF05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860"/>
              <a:ext cx="165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en-US" sz="1300" b="1">
                  <a:solidFill>
                    <a:srgbClr val="000000"/>
                  </a:solidFill>
                </a:rPr>
                <a:t>Cuenta con Personal Capacitado </a:t>
              </a:r>
              <a:endParaRPr lang="es-CO" altLang="en-US" sz="1800"/>
            </a:p>
          </p:txBody>
        </p:sp>
        <p:sp>
          <p:nvSpPr>
            <p:cNvPr id="14421" name="Rectangle 85">
              <a:extLst>
                <a:ext uri="{FF2B5EF4-FFF2-40B4-BE49-F238E27FC236}">
                  <a16:creationId xmlns:a16="http://schemas.microsoft.com/office/drawing/2014/main" id="{233F2468-C77A-829A-F27F-5298BB2B6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" y="997"/>
              <a:ext cx="79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en-US" sz="1300" b="1">
                  <a:solidFill>
                    <a:srgbClr val="000000"/>
                  </a:solidFill>
                </a:rPr>
                <a:t>en la Institución</a:t>
              </a:r>
              <a:endParaRPr lang="es-CO" altLang="en-US" sz="1800"/>
            </a:p>
          </p:txBody>
        </p:sp>
        <p:sp>
          <p:nvSpPr>
            <p:cNvPr id="14422" name="Rectangle 86">
              <a:extLst>
                <a:ext uri="{FF2B5EF4-FFF2-40B4-BE49-F238E27FC236}">
                  <a16:creationId xmlns:a16="http://schemas.microsoft.com/office/drawing/2014/main" id="{F46B5BDB-A2F8-8DD2-BB0D-381F431B5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1371"/>
              <a:ext cx="197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en-US" sz="1200">
                  <a:solidFill>
                    <a:srgbClr val="000000"/>
                  </a:solidFill>
                </a:rPr>
                <a:t>NO</a:t>
              </a:r>
              <a:endParaRPr lang="es-CO" altLang="en-US" sz="1800"/>
            </a:p>
          </p:txBody>
        </p:sp>
        <p:sp>
          <p:nvSpPr>
            <p:cNvPr id="14423" name="Rectangle 87">
              <a:extLst>
                <a:ext uri="{FF2B5EF4-FFF2-40B4-BE49-F238E27FC236}">
                  <a16:creationId xmlns:a16="http://schemas.microsoft.com/office/drawing/2014/main" id="{2A3A80B8-0466-9929-F8F8-7FA0DB020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" y="1495"/>
              <a:ext cx="256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en-US" sz="1200">
                  <a:solidFill>
                    <a:srgbClr val="000000"/>
                  </a:solidFill>
                </a:rPr>
                <a:t>12%</a:t>
              </a:r>
              <a:endParaRPr lang="es-CO" altLang="en-US" sz="1800"/>
            </a:p>
          </p:txBody>
        </p:sp>
        <p:sp>
          <p:nvSpPr>
            <p:cNvPr id="14424" name="Rectangle 88">
              <a:extLst>
                <a:ext uri="{FF2B5EF4-FFF2-40B4-BE49-F238E27FC236}">
                  <a16:creationId xmlns:a16="http://schemas.microsoft.com/office/drawing/2014/main" id="{513AB11E-BBBE-D244-3FFE-87B116C88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" y="1731"/>
              <a:ext cx="13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en-US" sz="1200">
                  <a:solidFill>
                    <a:srgbClr val="000000"/>
                  </a:solidFill>
                </a:rPr>
                <a:t>SI</a:t>
              </a:r>
              <a:endParaRPr lang="es-CO" altLang="en-US" sz="1800"/>
            </a:p>
          </p:txBody>
        </p:sp>
        <p:sp>
          <p:nvSpPr>
            <p:cNvPr id="14425" name="Rectangle 89">
              <a:extLst>
                <a:ext uri="{FF2B5EF4-FFF2-40B4-BE49-F238E27FC236}">
                  <a16:creationId xmlns:a16="http://schemas.microsoft.com/office/drawing/2014/main" id="{13E3D158-DA3A-88C7-62A8-850AFD5B1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7" y="1856"/>
              <a:ext cx="256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altLang="en-US" sz="1200">
                  <a:solidFill>
                    <a:srgbClr val="000000"/>
                  </a:solidFill>
                </a:rPr>
                <a:t>88%</a:t>
              </a:r>
              <a:endParaRPr lang="es-CO" altLang="en-US" sz="1800"/>
            </a:p>
          </p:txBody>
        </p:sp>
        <p:sp>
          <p:nvSpPr>
            <p:cNvPr id="14426" name="Rectangle 90">
              <a:extLst>
                <a:ext uri="{FF2B5EF4-FFF2-40B4-BE49-F238E27FC236}">
                  <a16:creationId xmlns:a16="http://schemas.microsoft.com/office/drawing/2014/main" id="{28B2FF3D-FDC2-3089-9476-19F5F7B57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" y="801"/>
              <a:ext cx="2376" cy="133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437" name="Picture 101">
            <a:extLst>
              <a:ext uri="{FF2B5EF4-FFF2-40B4-BE49-F238E27FC236}">
                <a16:creationId xmlns:a16="http://schemas.microsoft.com/office/drawing/2014/main" id="{2A59F2CD-E3EB-9B71-98B9-DECDCD4A40DC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200" y="228600"/>
            <a:ext cx="838200" cy="69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FF8BE8B-5BB8-1C61-43C3-1844333748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ANALISIS</a:t>
            </a:r>
          </a:p>
        </p:txBody>
      </p:sp>
      <p:grpSp>
        <p:nvGrpSpPr>
          <p:cNvPr id="15371" name="Group 11">
            <a:extLst>
              <a:ext uri="{FF2B5EF4-FFF2-40B4-BE49-F238E27FC236}">
                <a16:creationId xmlns:a16="http://schemas.microsoft.com/office/drawing/2014/main" id="{881126A7-FF0B-107B-1FA8-A987627C163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5800" y="1447800"/>
            <a:ext cx="3733800" cy="2400300"/>
            <a:chOff x="432" y="912"/>
            <a:chExt cx="2352" cy="1512"/>
          </a:xfrm>
        </p:grpSpPr>
        <p:sp>
          <p:nvSpPr>
            <p:cNvPr id="15370" name="AutoShape 10">
              <a:extLst>
                <a:ext uri="{FF2B5EF4-FFF2-40B4-BE49-F238E27FC236}">
                  <a16:creationId xmlns:a16="http://schemas.microsoft.com/office/drawing/2014/main" id="{AADB34CC-DF73-F9FC-B259-DB55F6B196F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2" y="912"/>
              <a:ext cx="2352" cy="151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2" name="Freeform 12">
              <a:extLst>
                <a:ext uri="{FF2B5EF4-FFF2-40B4-BE49-F238E27FC236}">
                  <a16:creationId xmlns:a16="http://schemas.microsoft.com/office/drawing/2014/main" id="{58DF8FE3-8AD5-147D-A208-5926F5CF0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" y="1665"/>
              <a:ext cx="220" cy="114"/>
            </a:xfrm>
            <a:custGeom>
              <a:avLst/>
              <a:gdLst>
                <a:gd name="T0" fmla="*/ 0 w 220"/>
                <a:gd name="T1" fmla="*/ 12 h 114"/>
                <a:gd name="T2" fmla="*/ 25 w 220"/>
                <a:gd name="T3" fmla="*/ 12 h 114"/>
                <a:gd name="T4" fmla="*/ 44 w 220"/>
                <a:gd name="T5" fmla="*/ 6 h 114"/>
                <a:gd name="T6" fmla="*/ 69 w 220"/>
                <a:gd name="T7" fmla="*/ 6 h 114"/>
                <a:gd name="T8" fmla="*/ 95 w 220"/>
                <a:gd name="T9" fmla="*/ 6 h 114"/>
                <a:gd name="T10" fmla="*/ 126 w 220"/>
                <a:gd name="T11" fmla="*/ 0 h 114"/>
                <a:gd name="T12" fmla="*/ 151 w 220"/>
                <a:gd name="T13" fmla="*/ 0 h 114"/>
                <a:gd name="T14" fmla="*/ 170 w 220"/>
                <a:gd name="T15" fmla="*/ 0 h 114"/>
                <a:gd name="T16" fmla="*/ 195 w 220"/>
                <a:gd name="T17" fmla="*/ 0 h 114"/>
                <a:gd name="T18" fmla="*/ 220 w 220"/>
                <a:gd name="T19" fmla="*/ 0 h 114"/>
                <a:gd name="T20" fmla="*/ 220 w 220"/>
                <a:gd name="T21" fmla="*/ 114 h 114"/>
                <a:gd name="T22" fmla="*/ 0 w 220"/>
                <a:gd name="T23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0" h="114">
                  <a:moveTo>
                    <a:pt x="0" y="12"/>
                  </a:moveTo>
                  <a:lnTo>
                    <a:pt x="25" y="12"/>
                  </a:lnTo>
                  <a:lnTo>
                    <a:pt x="44" y="6"/>
                  </a:lnTo>
                  <a:lnTo>
                    <a:pt x="69" y="6"/>
                  </a:lnTo>
                  <a:lnTo>
                    <a:pt x="95" y="6"/>
                  </a:lnTo>
                  <a:lnTo>
                    <a:pt x="126" y="0"/>
                  </a:lnTo>
                  <a:lnTo>
                    <a:pt x="151" y="0"/>
                  </a:lnTo>
                  <a:lnTo>
                    <a:pt x="170" y="0"/>
                  </a:lnTo>
                  <a:lnTo>
                    <a:pt x="195" y="0"/>
                  </a:lnTo>
                  <a:lnTo>
                    <a:pt x="220" y="0"/>
                  </a:lnTo>
                  <a:lnTo>
                    <a:pt x="220" y="1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3" name="Freeform 13">
              <a:extLst>
                <a:ext uri="{FF2B5EF4-FFF2-40B4-BE49-F238E27FC236}">
                  <a16:creationId xmlns:a16="http://schemas.microsoft.com/office/drawing/2014/main" id="{D4A1834E-BDC7-6E45-6858-370A7462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2" y="1384"/>
              <a:ext cx="157" cy="287"/>
            </a:xfrm>
            <a:custGeom>
              <a:avLst/>
              <a:gdLst>
                <a:gd name="T0" fmla="*/ 25 w 25"/>
                <a:gd name="T1" fmla="*/ 0 h 48"/>
                <a:gd name="T2" fmla="*/ 21 w 25"/>
                <a:gd name="T3" fmla="*/ 0 h 48"/>
                <a:gd name="T4" fmla="*/ 0 w 25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8">
                  <a:moveTo>
                    <a:pt x="25" y="0"/>
                  </a:moveTo>
                  <a:lnTo>
                    <a:pt x="21" y="0"/>
                  </a:lnTo>
                  <a:lnTo>
                    <a:pt x="0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4" name="Freeform 14">
              <a:extLst>
                <a:ext uri="{FF2B5EF4-FFF2-40B4-BE49-F238E27FC236}">
                  <a16:creationId xmlns:a16="http://schemas.microsoft.com/office/drawing/2014/main" id="{5D5AD86B-9521-8BD7-487D-577A59F19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" y="1779"/>
              <a:ext cx="1" cy="137"/>
            </a:xfrm>
            <a:custGeom>
              <a:avLst/>
              <a:gdLst>
                <a:gd name="T0" fmla="*/ 17 h 137"/>
                <a:gd name="T1" fmla="*/ 12 h 137"/>
                <a:gd name="T2" fmla="*/ 6 h 137"/>
                <a:gd name="T3" fmla="*/ 0 h 137"/>
                <a:gd name="T4" fmla="*/ 119 h 137"/>
                <a:gd name="T5" fmla="*/ 125 h 137"/>
                <a:gd name="T6" fmla="*/ 131 h 137"/>
                <a:gd name="T7" fmla="*/ 137 h 137"/>
                <a:gd name="T8" fmla="*/ 17 h 13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37">
                  <a:moveTo>
                    <a:pt x="0" y="17"/>
                  </a:move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119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4D66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5" name="Freeform 15">
              <a:extLst>
                <a:ext uri="{FF2B5EF4-FFF2-40B4-BE49-F238E27FC236}">
                  <a16:creationId xmlns:a16="http://schemas.microsoft.com/office/drawing/2014/main" id="{C6A9580E-8552-CD89-BB7D-040F47EFF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" y="1677"/>
              <a:ext cx="465" cy="119"/>
            </a:xfrm>
            <a:custGeom>
              <a:avLst/>
              <a:gdLst>
                <a:gd name="T0" fmla="*/ 0 w 465"/>
                <a:gd name="T1" fmla="*/ 119 h 119"/>
                <a:gd name="T2" fmla="*/ 0 w 465"/>
                <a:gd name="T3" fmla="*/ 114 h 119"/>
                <a:gd name="T4" fmla="*/ 0 w 465"/>
                <a:gd name="T5" fmla="*/ 102 h 119"/>
                <a:gd name="T6" fmla="*/ 0 w 465"/>
                <a:gd name="T7" fmla="*/ 96 h 119"/>
                <a:gd name="T8" fmla="*/ 0 w 465"/>
                <a:gd name="T9" fmla="*/ 90 h 119"/>
                <a:gd name="T10" fmla="*/ 6 w 465"/>
                <a:gd name="T11" fmla="*/ 84 h 119"/>
                <a:gd name="T12" fmla="*/ 13 w 465"/>
                <a:gd name="T13" fmla="*/ 78 h 119"/>
                <a:gd name="T14" fmla="*/ 19 w 465"/>
                <a:gd name="T15" fmla="*/ 72 h 119"/>
                <a:gd name="T16" fmla="*/ 25 w 465"/>
                <a:gd name="T17" fmla="*/ 66 h 119"/>
                <a:gd name="T18" fmla="*/ 38 w 465"/>
                <a:gd name="T19" fmla="*/ 60 h 119"/>
                <a:gd name="T20" fmla="*/ 44 w 465"/>
                <a:gd name="T21" fmla="*/ 54 h 119"/>
                <a:gd name="T22" fmla="*/ 57 w 465"/>
                <a:gd name="T23" fmla="*/ 48 h 119"/>
                <a:gd name="T24" fmla="*/ 69 w 465"/>
                <a:gd name="T25" fmla="*/ 42 h 119"/>
                <a:gd name="T26" fmla="*/ 88 w 465"/>
                <a:gd name="T27" fmla="*/ 36 h 119"/>
                <a:gd name="T28" fmla="*/ 101 w 465"/>
                <a:gd name="T29" fmla="*/ 30 h 119"/>
                <a:gd name="T30" fmla="*/ 120 w 465"/>
                <a:gd name="T31" fmla="*/ 24 h 119"/>
                <a:gd name="T32" fmla="*/ 138 w 465"/>
                <a:gd name="T33" fmla="*/ 18 h 119"/>
                <a:gd name="T34" fmla="*/ 157 w 465"/>
                <a:gd name="T35" fmla="*/ 18 h 119"/>
                <a:gd name="T36" fmla="*/ 176 w 465"/>
                <a:gd name="T37" fmla="*/ 12 h 119"/>
                <a:gd name="T38" fmla="*/ 201 w 465"/>
                <a:gd name="T39" fmla="*/ 6 h 119"/>
                <a:gd name="T40" fmla="*/ 226 w 465"/>
                <a:gd name="T41" fmla="*/ 6 h 119"/>
                <a:gd name="T42" fmla="*/ 245 w 465"/>
                <a:gd name="T43" fmla="*/ 0 h 119"/>
                <a:gd name="T44" fmla="*/ 465 w 465"/>
                <a:gd name="T45" fmla="*/ 102 h 119"/>
                <a:gd name="T46" fmla="*/ 0 w 465"/>
                <a:gd name="T4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5" h="119">
                  <a:moveTo>
                    <a:pt x="0" y="119"/>
                  </a:moveTo>
                  <a:lnTo>
                    <a:pt x="0" y="114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6" y="84"/>
                  </a:lnTo>
                  <a:lnTo>
                    <a:pt x="13" y="78"/>
                  </a:lnTo>
                  <a:lnTo>
                    <a:pt x="19" y="72"/>
                  </a:lnTo>
                  <a:lnTo>
                    <a:pt x="25" y="66"/>
                  </a:lnTo>
                  <a:lnTo>
                    <a:pt x="38" y="60"/>
                  </a:lnTo>
                  <a:lnTo>
                    <a:pt x="44" y="54"/>
                  </a:lnTo>
                  <a:lnTo>
                    <a:pt x="57" y="48"/>
                  </a:lnTo>
                  <a:lnTo>
                    <a:pt x="69" y="42"/>
                  </a:lnTo>
                  <a:lnTo>
                    <a:pt x="88" y="36"/>
                  </a:lnTo>
                  <a:lnTo>
                    <a:pt x="101" y="30"/>
                  </a:lnTo>
                  <a:lnTo>
                    <a:pt x="120" y="24"/>
                  </a:lnTo>
                  <a:lnTo>
                    <a:pt x="138" y="18"/>
                  </a:lnTo>
                  <a:lnTo>
                    <a:pt x="157" y="18"/>
                  </a:lnTo>
                  <a:lnTo>
                    <a:pt x="176" y="12"/>
                  </a:lnTo>
                  <a:lnTo>
                    <a:pt x="201" y="6"/>
                  </a:lnTo>
                  <a:lnTo>
                    <a:pt x="226" y="6"/>
                  </a:lnTo>
                  <a:lnTo>
                    <a:pt x="245" y="0"/>
                  </a:lnTo>
                  <a:lnTo>
                    <a:pt x="465" y="102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6" name="Freeform 16">
              <a:extLst>
                <a:ext uri="{FF2B5EF4-FFF2-40B4-BE49-F238E27FC236}">
                  <a16:creationId xmlns:a16="http://schemas.microsoft.com/office/drawing/2014/main" id="{C047A5C8-CB57-A5DD-CBC4-E3B4CBB51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" y="1587"/>
              <a:ext cx="201" cy="138"/>
            </a:xfrm>
            <a:custGeom>
              <a:avLst/>
              <a:gdLst>
                <a:gd name="T0" fmla="*/ 0 w 32"/>
                <a:gd name="T1" fmla="*/ 0 h 23"/>
                <a:gd name="T2" fmla="*/ 4 w 32"/>
                <a:gd name="T3" fmla="*/ 0 h 23"/>
                <a:gd name="T4" fmla="*/ 32 w 32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3">
                  <a:moveTo>
                    <a:pt x="0" y="0"/>
                  </a:moveTo>
                  <a:lnTo>
                    <a:pt x="4" y="0"/>
                  </a:lnTo>
                  <a:lnTo>
                    <a:pt x="32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7" name="Freeform 17">
              <a:extLst>
                <a:ext uri="{FF2B5EF4-FFF2-40B4-BE49-F238E27FC236}">
                  <a16:creationId xmlns:a16="http://schemas.microsoft.com/office/drawing/2014/main" id="{74BC01E5-0088-CE58-3376-D731F6396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" y="1779"/>
              <a:ext cx="937" cy="239"/>
            </a:xfrm>
            <a:custGeom>
              <a:avLst/>
              <a:gdLst>
                <a:gd name="T0" fmla="*/ 937 w 937"/>
                <a:gd name="T1" fmla="*/ 6 h 239"/>
                <a:gd name="T2" fmla="*/ 931 w 937"/>
                <a:gd name="T3" fmla="*/ 23 h 239"/>
                <a:gd name="T4" fmla="*/ 918 w 937"/>
                <a:gd name="T5" fmla="*/ 35 h 239"/>
                <a:gd name="T6" fmla="*/ 899 w 937"/>
                <a:gd name="T7" fmla="*/ 47 h 239"/>
                <a:gd name="T8" fmla="*/ 874 w 937"/>
                <a:gd name="T9" fmla="*/ 59 h 239"/>
                <a:gd name="T10" fmla="*/ 849 w 937"/>
                <a:gd name="T11" fmla="*/ 65 h 239"/>
                <a:gd name="T12" fmla="*/ 818 w 937"/>
                <a:gd name="T13" fmla="*/ 77 h 239"/>
                <a:gd name="T14" fmla="*/ 780 w 937"/>
                <a:gd name="T15" fmla="*/ 89 h 239"/>
                <a:gd name="T16" fmla="*/ 742 w 937"/>
                <a:gd name="T17" fmla="*/ 95 h 239"/>
                <a:gd name="T18" fmla="*/ 692 w 937"/>
                <a:gd name="T19" fmla="*/ 101 h 239"/>
                <a:gd name="T20" fmla="*/ 648 w 937"/>
                <a:gd name="T21" fmla="*/ 107 h 239"/>
                <a:gd name="T22" fmla="*/ 597 w 937"/>
                <a:gd name="T23" fmla="*/ 113 h 239"/>
                <a:gd name="T24" fmla="*/ 547 w 937"/>
                <a:gd name="T25" fmla="*/ 113 h 239"/>
                <a:gd name="T26" fmla="*/ 491 w 937"/>
                <a:gd name="T27" fmla="*/ 119 h 239"/>
                <a:gd name="T28" fmla="*/ 440 w 937"/>
                <a:gd name="T29" fmla="*/ 119 h 239"/>
                <a:gd name="T30" fmla="*/ 396 w 937"/>
                <a:gd name="T31" fmla="*/ 119 h 239"/>
                <a:gd name="T32" fmla="*/ 340 w 937"/>
                <a:gd name="T33" fmla="*/ 113 h 239"/>
                <a:gd name="T34" fmla="*/ 289 w 937"/>
                <a:gd name="T35" fmla="*/ 107 h 239"/>
                <a:gd name="T36" fmla="*/ 239 w 937"/>
                <a:gd name="T37" fmla="*/ 101 h 239"/>
                <a:gd name="T38" fmla="*/ 201 w 937"/>
                <a:gd name="T39" fmla="*/ 95 h 239"/>
                <a:gd name="T40" fmla="*/ 157 w 937"/>
                <a:gd name="T41" fmla="*/ 89 h 239"/>
                <a:gd name="T42" fmla="*/ 120 w 937"/>
                <a:gd name="T43" fmla="*/ 77 h 239"/>
                <a:gd name="T44" fmla="*/ 88 w 937"/>
                <a:gd name="T45" fmla="*/ 71 h 239"/>
                <a:gd name="T46" fmla="*/ 57 w 937"/>
                <a:gd name="T47" fmla="*/ 59 h 239"/>
                <a:gd name="T48" fmla="*/ 38 w 937"/>
                <a:gd name="T49" fmla="*/ 47 h 239"/>
                <a:gd name="T50" fmla="*/ 19 w 937"/>
                <a:gd name="T51" fmla="*/ 35 h 239"/>
                <a:gd name="T52" fmla="*/ 6 w 937"/>
                <a:gd name="T53" fmla="*/ 23 h 239"/>
                <a:gd name="T54" fmla="*/ 0 w 937"/>
                <a:gd name="T55" fmla="*/ 137 h 239"/>
                <a:gd name="T56" fmla="*/ 13 w 937"/>
                <a:gd name="T57" fmla="*/ 149 h 239"/>
                <a:gd name="T58" fmla="*/ 25 w 937"/>
                <a:gd name="T59" fmla="*/ 161 h 239"/>
                <a:gd name="T60" fmla="*/ 44 w 937"/>
                <a:gd name="T61" fmla="*/ 173 h 239"/>
                <a:gd name="T62" fmla="*/ 76 w 937"/>
                <a:gd name="T63" fmla="*/ 185 h 239"/>
                <a:gd name="T64" fmla="*/ 101 w 937"/>
                <a:gd name="T65" fmla="*/ 197 h 239"/>
                <a:gd name="T66" fmla="*/ 138 w 937"/>
                <a:gd name="T67" fmla="*/ 203 h 239"/>
                <a:gd name="T68" fmla="*/ 176 w 937"/>
                <a:gd name="T69" fmla="*/ 215 h 239"/>
                <a:gd name="T70" fmla="*/ 220 w 937"/>
                <a:gd name="T71" fmla="*/ 221 h 239"/>
                <a:gd name="T72" fmla="*/ 270 w 937"/>
                <a:gd name="T73" fmla="*/ 227 h 239"/>
                <a:gd name="T74" fmla="*/ 314 w 937"/>
                <a:gd name="T75" fmla="*/ 233 h 239"/>
                <a:gd name="T76" fmla="*/ 359 w 937"/>
                <a:gd name="T77" fmla="*/ 233 h 239"/>
                <a:gd name="T78" fmla="*/ 415 w 937"/>
                <a:gd name="T79" fmla="*/ 239 h 239"/>
                <a:gd name="T80" fmla="*/ 465 w 937"/>
                <a:gd name="T81" fmla="*/ 239 h 239"/>
                <a:gd name="T82" fmla="*/ 522 w 937"/>
                <a:gd name="T83" fmla="*/ 239 h 239"/>
                <a:gd name="T84" fmla="*/ 572 w 937"/>
                <a:gd name="T85" fmla="*/ 233 h 239"/>
                <a:gd name="T86" fmla="*/ 629 w 937"/>
                <a:gd name="T87" fmla="*/ 233 h 239"/>
                <a:gd name="T88" fmla="*/ 673 w 937"/>
                <a:gd name="T89" fmla="*/ 227 h 239"/>
                <a:gd name="T90" fmla="*/ 717 w 937"/>
                <a:gd name="T91" fmla="*/ 221 h 239"/>
                <a:gd name="T92" fmla="*/ 761 w 937"/>
                <a:gd name="T93" fmla="*/ 209 h 239"/>
                <a:gd name="T94" fmla="*/ 799 w 937"/>
                <a:gd name="T95" fmla="*/ 203 h 239"/>
                <a:gd name="T96" fmla="*/ 836 w 937"/>
                <a:gd name="T97" fmla="*/ 191 h 239"/>
                <a:gd name="T98" fmla="*/ 862 w 937"/>
                <a:gd name="T99" fmla="*/ 185 h 239"/>
                <a:gd name="T100" fmla="*/ 887 w 937"/>
                <a:gd name="T101" fmla="*/ 173 h 239"/>
                <a:gd name="T102" fmla="*/ 912 w 937"/>
                <a:gd name="T103" fmla="*/ 161 h 239"/>
                <a:gd name="T104" fmla="*/ 925 w 937"/>
                <a:gd name="T105" fmla="*/ 149 h 239"/>
                <a:gd name="T106" fmla="*/ 931 w 937"/>
                <a:gd name="T107" fmla="*/ 131 h 239"/>
                <a:gd name="T108" fmla="*/ 937 w 937"/>
                <a:gd name="T109" fmla="*/ 1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7" h="239">
                  <a:moveTo>
                    <a:pt x="937" y="0"/>
                  </a:moveTo>
                  <a:lnTo>
                    <a:pt x="937" y="6"/>
                  </a:lnTo>
                  <a:lnTo>
                    <a:pt x="931" y="12"/>
                  </a:lnTo>
                  <a:lnTo>
                    <a:pt x="931" y="23"/>
                  </a:lnTo>
                  <a:lnTo>
                    <a:pt x="925" y="29"/>
                  </a:lnTo>
                  <a:lnTo>
                    <a:pt x="918" y="35"/>
                  </a:lnTo>
                  <a:lnTo>
                    <a:pt x="912" y="41"/>
                  </a:lnTo>
                  <a:lnTo>
                    <a:pt x="899" y="47"/>
                  </a:lnTo>
                  <a:lnTo>
                    <a:pt x="887" y="53"/>
                  </a:lnTo>
                  <a:lnTo>
                    <a:pt x="874" y="59"/>
                  </a:lnTo>
                  <a:lnTo>
                    <a:pt x="862" y="65"/>
                  </a:lnTo>
                  <a:lnTo>
                    <a:pt x="849" y="65"/>
                  </a:lnTo>
                  <a:lnTo>
                    <a:pt x="836" y="71"/>
                  </a:lnTo>
                  <a:lnTo>
                    <a:pt x="818" y="77"/>
                  </a:lnTo>
                  <a:lnTo>
                    <a:pt x="799" y="83"/>
                  </a:lnTo>
                  <a:lnTo>
                    <a:pt x="780" y="89"/>
                  </a:lnTo>
                  <a:lnTo>
                    <a:pt x="761" y="89"/>
                  </a:lnTo>
                  <a:lnTo>
                    <a:pt x="742" y="95"/>
                  </a:lnTo>
                  <a:lnTo>
                    <a:pt x="717" y="101"/>
                  </a:lnTo>
                  <a:lnTo>
                    <a:pt x="692" y="101"/>
                  </a:lnTo>
                  <a:lnTo>
                    <a:pt x="673" y="107"/>
                  </a:lnTo>
                  <a:lnTo>
                    <a:pt x="648" y="107"/>
                  </a:lnTo>
                  <a:lnTo>
                    <a:pt x="629" y="113"/>
                  </a:lnTo>
                  <a:lnTo>
                    <a:pt x="597" y="113"/>
                  </a:lnTo>
                  <a:lnTo>
                    <a:pt x="572" y="113"/>
                  </a:lnTo>
                  <a:lnTo>
                    <a:pt x="547" y="113"/>
                  </a:lnTo>
                  <a:lnTo>
                    <a:pt x="522" y="119"/>
                  </a:lnTo>
                  <a:lnTo>
                    <a:pt x="491" y="119"/>
                  </a:lnTo>
                  <a:lnTo>
                    <a:pt x="465" y="119"/>
                  </a:lnTo>
                  <a:lnTo>
                    <a:pt x="440" y="119"/>
                  </a:lnTo>
                  <a:lnTo>
                    <a:pt x="415" y="119"/>
                  </a:lnTo>
                  <a:lnTo>
                    <a:pt x="396" y="119"/>
                  </a:lnTo>
                  <a:lnTo>
                    <a:pt x="359" y="113"/>
                  </a:lnTo>
                  <a:lnTo>
                    <a:pt x="340" y="113"/>
                  </a:lnTo>
                  <a:lnTo>
                    <a:pt x="314" y="113"/>
                  </a:lnTo>
                  <a:lnTo>
                    <a:pt x="289" y="107"/>
                  </a:lnTo>
                  <a:lnTo>
                    <a:pt x="270" y="107"/>
                  </a:lnTo>
                  <a:lnTo>
                    <a:pt x="239" y="101"/>
                  </a:lnTo>
                  <a:lnTo>
                    <a:pt x="220" y="101"/>
                  </a:lnTo>
                  <a:lnTo>
                    <a:pt x="201" y="95"/>
                  </a:lnTo>
                  <a:lnTo>
                    <a:pt x="176" y="95"/>
                  </a:lnTo>
                  <a:lnTo>
                    <a:pt x="157" y="89"/>
                  </a:lnTo>
                  <a:lnTo>
                    <a:pt x="138" y="83"/>
                  </a:lnTo>
                  <a:lnTo>
                    <a:pt x="120" y="77"/>
                  </a:lnTo>
                  <a:lnTo>
                    <a:pt x="101" y="77"/>
                  </a:lnTo>
                  <a:lnTo>
                    <a:pt x="88" y="71"/>
                  </a:lnTo>
                  <a:lnTo>
                    <a:pt x="76" y="65"/>
                  </a:lnTo>
                  <a:lnTo>
                    <a:pt x="57" y="59"/>
                  </a:lnTo>
                  <a:lnTo>
                    <a:pt x="44" y="53"/>
                  </a:lnTo>
                  <a:lnTo>
                    <a:pt x="38" y="47"/>
                  </a:lnTo>
                  <a:lnTo>
                    <a:pt x="25" y="41"/>
                  </a:lnTo>
                  <a:lnTo>
                    <a:pt x="19" y="35"/>
                  </a:lnTo>
                  <a:lnTo>
                    <a:pt x="13" y="29"/>
                  </a:lnTo>
                  <a:lnTo>
                    <a:pt x="6" y="23"/>
                  </a:lnTo>
                  <a:lnTo>
                    <a:pt x="0" y="17"/>
                  </a:lnTo>
                  <a:lnTo>
                    <a:pt x="0" y="137"/>
                  </a:lnTo>
                  <a:lnTo>
                    <a:pt x="6" y="143"/>
                  </a:lnTo>
                  <a:lnTo>
                    <a:pt x="13" y="149"/>
                  </a:lnTo>
                  <a:lnTo>
                    <a:pt x="19" y="155"/>
                  </a:lnTo>
                  <a:lnTo>
                    <a:pt x="25" y="161"/>
                  </a:lnTo>
                  <a:lnTo>
                    <a:pt x="38" y="167"/>
                  </a:lnTo>
                  <a:lnTo>
                    <a:pt x="44" y="173"/>
                  </a:lnTo>
                  <a:lnTo>
                    <a:pt x="57" y="179"/>
                  </a:lnTo>
                  <a:lnTo>
                    <a:pt x="76" y="185"/>
                  </a:lnTo>
                  <a:lnTo>
                    <a:pt x="88" y="191"/>
                  </a:lnTo>
                  <a:lnTo>
                    <a:pt x="101" y="197"/>
                  </a:lnTo>
                  <a:lnTo>
                    <a:pt x="120" y="197"/>
                  </a:lnTo>
                  <a:lnTo>
                    <a:pt x="138" y="203"/>
                  </a:lnTo>
                  <a:lnTo>
                    <a:pt x="157" y="209"/>
                  </a:lnTo>
                  <a:lnTo>
                    <a:pt x="176" y="215"/>
                  </a:lnTo>
                  <a:lnTo>
                    <a:pt x="201" y="215"/>
                  </a:lnTo>
                  <a:lnTo>
                    <a:pt x="220" y="221"/>
                  </a:lnTo>
                  <a:lnTo>
                    <a:pt x="239" y="221"/>
                  </a:lnTo>
                  <a:lnTo>
                    <a:pt x="270" y="227"/>
                  </a:lnTo>
                  <a:lnTo>
                    <a:pt x="289" y="227"/>
                  </a:lnTo>
                  <a:lnTo>
                    <a:pt x="314" y="233"/>
                  </a:lnTo>
                  <a:lnTo>
                    <a:pt x="340" y="233"/>
                  </a:lnTo>
                  <a:lnTo>
                    <a:pt x="359" y="233"/>
                  </a:lnTo>
                  <a:lnTo>
                    <a:pt x="396" y="239"/>
                  </a:lnTo>
                  <a:lnTo>
                    <a:pt x="415" y="239"/>
                  </a:lnTo>
                  <a:lnTo>
                    <a:pt x="440" y="239"/>
                  </a:lnTo>
                  <a:lnTo>
                    <a:pt x="465" y="239"/>
                  </a:lnTo>
                  <a:lnTo>
                    <a:pt x="491" y="239"/>
                  </a:lnTo>
                  <a:lnTo>
                    <a:pt x="522" y="239"/>
                  </a:lnTo>
                  <a:lnTo>
                    <a:pt x="547" y="233"/>
                  </a:lnTo>
                  <a:lnTo>
                    <a:pt x="572" y="233"/>
                  </a:lnTo>
                  <a:lnTo>
                    <a:pt x="597" y="233"/>
                  </a:lnTo>
                  <a:lnTo>
                    <a:pt x="629" y="233"/>
                  </a:lnTo>
                  <a:lnTo>
                    <a:pt x="648" y="227"/>
                  </a:lnTo>
                  <a:lnTo>
                    <a:pt x="673" y="227"/>
                  </a:lnTo>
                  <a:lnTo>
                    <a:pt x="692" y="221"/>
                  </a:lnTo>
                  <a:lnTo>
                    <a:pt x="717" y="221"/>
                  </a:lnTo>
                  <a:lnTo>
                    <a:pt x="742" y="215"/>
                  </a:lnTo>
                  <a:lnTo>
                    <a:pt x="761" y="209"/>
                  </a:lnTo>
                  <a:lnTo>
                    <a:pt x="780" y="209"/>
                  </a:lnTo>
                  <a:lnTo>
                    <a:pt x="799" y="203"/>
                  </a:lnTo>
                  <a:lnTo>
                    <a:pt x="818" y="197"/>
                  </a:lnTo>
                  <a:lnTo>
                    <a:pt x="836" y="191"/>
                  </a:lnTo>
                  <a:lnTo>
                    <a:pt x="849" y="185"/>
                  </a:lnTo>
                  <a:lnTo>
                    <a:pt x="862" y="185"/>
                  </a:lnTo>
                  <a:lnTo>
                    <a:pt x="874" y="179"/>
                  </a:lnTo>
                  <a:lnTo>
                    <a:pt x="887" y="173"/>
                  </a:lnTo>
                  <a:lnTo>
                    <a:pt x="899" y="167"/>
                  </a:lnTo>
                  <a:lnTo>
                    <a:pt x="912" y="161"/>
                  </a:lnTo>
                  <a:lnTo>
                    <a:pt x="918" y="155"/>
                  </a:lnTo>
                  <a:lnTo>
                    <a:pt x="925" y="149"/>
                  </a:lnTo>
                  <a:lnTo>
                    <a:pt x="931" y="143"/>
                  </a:lnTo>
                  <a:lnTo>
                    <a:pt x="931" y="131"/>
                  </a:lnTo>
                  <a:lnTo>
                    <a:pt x="937" y="125"/>
                  </a:lnTo>
                  <a:lnTo>
                    <a:pt x="937" y="119"/>
                  </a:lnTo>
                  <a:lnTo>
                    <a:pt x="937" y="0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8" name="Freeform 18">
              <a:extLst>
                <a:ext uri="{FF2B5EF4-FFF2-40B4-BE49-F238E27FC236}">
                  <a16:creationId xmlns:a16="http://schemas.microsoft.com/office/drawing/2014/main" id="{DDD8A4EE-D3E1-C92B-82B6-F20B1F11C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" y="1665"/>
              <a:ext cx="937" cy="233"/>
            </a:xfrm>
            <a:custGeom>
              <a:avLst/>
              <a:gdLst>
                <a:gd name="T0" fmla="*/ 491 w 937"/>
                <a:gd name="T1" fmla="*/ 0 h 233"/>
                <a:gd name="T2" fmla="*/ 547 w 937"/>
                <a:gd name="T3" fmla="*/ 0 h 233"/>
                <a:gd name="T4" fmla="*/ 597 w 937"/>
                <a:gd name="T5" fmla="*/ 6 h 233"/>
                <a:gd name="T6" fmla="*/ 648 w 937"/>
                <a:gd name="T7" fmla="*/ 6 h 233"/>
                <a:gd name="T8" fmla="*/ 692 w 937"/>
                <a:gd name="T9" fmla="*/ 12 h 233"/>
                <a:gd name="T10" fmla="*/ 742 w 937"/>
                <a:gd name="T11" fmla="*/ 18 h 233"/>
                <a:gd name="T12" fmla="*/ 780 w 937"/>
                <a:gd name="T13" fmla="*/ 30 h 233"/>
                <a:gd name="T14" fmla="*/ 818 w 937"/>
                <a:gd name="T15" fmla="*/ 36 h 233"/>
                <a:gd name="T16" fmla="*/ 849 w 937"/>
                <a:gd name="T17" fmla="*/ 48 h 233"/>
                <a:gd name="T18" fmla="*/ 880 w 937"/>
                <a:gd name="T19" fmla="*/ 60 h 233"/>
                <a:gd name="T20" fmla="*/ 899 w 937"/>
                <a:gd name="T21" fmla="*/ 72 h 233"/>
                <a:gd name="T22" fmla="*/ 918 w 937"/>
                <a:gd name="T23" fmla="*/ 84 h 233"/>
                <a:gd name="T24" fmla="*/ 931 w 937"/>
                <a:gd name="T25" fmla="*/ 96 h 233"/>
                <a:gd name="T26" fmla="*/ 937 w 937"/>
                <a:gd name="T27" fmla="*/ 114 h 233"/>
                <a:gd name="T28" fmla="*/ 937 w 937"/>
                <a:gd name="T29" fmla="*/ 126 h 233"/>
                <a:gd name="T30" fmla="*/ 925 w 937"/>
                <a:gd name="T31" fmla="*/ 137 h 233"/>
                <a:gd name="T32" fmla="*/ 912 w 937"/>
                <a:gd name="T33" fmla="*/ 149 h 233"/>
                <a:gd name="T34" fmla="*/ 893 w 937"/>
                <a:gd name="T35" fmla="*/ 161 h 233"/>
                <a:gd name="T36" fmla="*/ 874 w 937"/>
                <a:gd name="T37" fmla="*/ 173 h 233"/>
                <a:gd name="T38" fmla="*/ 843 w 937"/>
                <a:gd name="T39" fmla="*/ 185 h 233"/>
                <a:gd name="T40" fmla="*/ 811 w 937"/>
                <a:gd name="T41" fmla="*/ 197 h 233"/>
                <a:gd name="T42" fmla="*/ 767 w 937"/>
                <a:gd name="T43" fmla="*/ 203 h 233"/>
                <a:gd name="T44" fmla="*/ 730 w 937"/>
                <a:gd name="T45" fmla="*/ 209 h 233"/>
                <a:gd name="T46" fmla="*/ 679 w 937"/>
                <a:gd name="T47" fmla="*/ 221 h 233"/>
                <a:gd name="T48" fmla="*/ 635 w 937"/>
                <a:gd name="T49" fmla="*/ 221 h 233"/>
                <a:gd name="T50" fmla="*/ 579 w 937"/>
                <a:gd name="T51" fmla="*/ 227 h 233"/>
                <a:gd name="T52" fmla="*/ 535 w 937"/>
                <a:gd name="T53" fmla="*/ 233 h 233"/>
                <a:gd name="T54" fmla="*/ 478 w 937"/>
                <a:gd name="T55" fmla="*/ 233 h 233"/>
                <a:gd name="T56" fmla="*/ 428 w 937"/>
                <a:gd name="T57" fmla="*/ 233 h 233"/>
                <a:gd name="T58" fmla="*/ 371 w 937"/>
                <a:gd name="T59" fmla="*/ 227 h 233"/>
                <a:gd name="T60" fmla="*/ 321 w 937"/>
                <a:gd name="T61" fmla="*/ 227 h 233"/>
                <a:gd name="T62" fmla="*/ 270 w 937"/>
                <a:gd name="T63" fmla="*/ 221 h 233"/>
                <a:gd name="T64" fmla="*/ 226 w 937"/>
                <a:gd name="T65" fmla="*/ 215 h 233"/>
                <a:gd name="T66" fmla="*/ 176 w 937"/>
                <a:gd name="T67" fmla="*/ 209 h 233"/>
                <a:gd name="T68" fmla="*/ 138 w 937"/>
                <a:gd name="T69" fmla="*/ 197 h 233"/>
                <a:gd name="T70" fmla="*/ 101 w 937"/>
                <a:gd name="T71" fmla="*/ 191 h 233"/>
                <a:gd name="T72" fmla="*/ 76 w 937"/>
                <a:gd name="T73" fmla="*/ 179 h 233"/>
                <a:gd name="T74" fmla="*/ 44 w 937"/>
                <a:gd name="T75" fmla="*/ 167 h 233"/>
                <a:gd name="T76" fmla="*/ 25 w 937"/>
                <a:gd name="T77" fmla="*/ 155 h 233"/>
                <a:gd name="T78" fmla="*/ 13 w 937"/>
                <a:gd name="T79" fmla="*/ 143 h 233"/>
                <a:gd name="T80" fmla="*/ 0 w 937"/>
                <a:gd name="T81" fmla="*/ 131 h 233"/>
                <a:gd name="T82" fmla="*/ 465 w 937"/>
                <a:gd name="T8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7" h="233">
                  <a:moveTo>
                    <a:pt x="465" y="0"/>
                  </a:moveTo>
                  <a:lnTo>
                    <a:pt x="491" y="0"/>
                  </a:lnTo>
                  <a:lnTo>
                    <a:pt x="516" y="0"/>
                  </a:lnTo>
                  <a:lnTo>
                    <a:pt x="547" y="0"/>
                  </a:lnTo>
                  <a:lnTo>
                    <a:pt x="572" y="0"/>
                  </a:lnTo>
                  <a:lnTo>
                    <a:pt x="597" y="6"/>
                  </a:lnTo>
                  <a:lnTo>
                    <a:pt x="623" y="6"/>
                  </a:lnTo>
                  <a:lnTo>
                    <a:pt x="648" y="6"/>
                  </a:lnTo>
                  <a:lnTo>
                    <a:pt x="673" y="12"/>
                  </a:lnTo>
                  <a:lnTo>
                    <a:pt x="692" y="12"/>
                  </a:lnTo>
                  <a:lnTo>
                    <a:pt x="717" y="18"/>
                  </a:lnTo>
                  <a:lnTo>
                    <a:pt x="742" y="18"/>
                  </a:lnTo>
                  <a:lnTo>
                    <a:pt x="761" y="24"/>
                  </a:lnTo>
                  <a:lnTo>
                    <a:pt x="780" y="30"/>
                  </a:lnTo>
                  <a:lnTo>
                    <a:pt x="799" y="30"/>
                  </a:lnTo>
                  <a:lnTo>
                    <a:pt x="818" y="36"/>
                  </a:lnTo>
                  <a:lnTo>
                    <a:pt x="836" y="42"/>
                  </a:lnTo>
                  <a:lnTo>
                    <a:pt x="849" y="48"/>
                  </a:lnTo>
                  <a:lnTo>
                    <a:pt x="862" y="54"/>
                  </a:lnTo>
                  <a:lnTo>
                    <a:pt x="880" y="60"/>
                  </a:lnTo>
                  <a:lnTo>
                    <a:pt x="893" y="66"/>
                  </a:lnTo>
                  <a:lnTo>
                    <a:pt x="899" y="72"/>
                  </a:lnTo>
                  <a:lnTo>
                    <a:pt x="912" y="78"/>
                  </a:lnTo>
                  <a:lnTo>
                    <a:pt x="918" y="84"/>
                  </a:lnTo>
                  <a:lnTo>
                    <a:pt x="925" y="90"/>
                  </a:lnTo>
                  <a:lnTo>
                    <a:pt x="931" y="96"/>
                  </a:lnTo>
                  <a:lnTo>
                    <a:pt x="931" y="102"/>
                  </a:lnTo>
                  <a:lnTo>
                    <a:pt x="937" y="114"/>
                  </a:lnTo>
                  <a:lnTo>
                    <a:pt x="937" y="120"/>
                  </a:lnTo>
                  <a:lnTo>
                    <a:pt x="937" y="126"/>
                  </a:lnTo>
                  <a:lnTo>
                    <a:pt x="931" y="131"/>
                  </a:lnTo>
                  <a:lnTo>
                    <a:pt x="925" y="137"/>
                  </a:lnTo>
                  <a:lnTo>
                    <a:pt x="925" y="143"/>
                  </a:lnTo>
                  <a:lnTo>
                    <a:pt x="912" y="149"/>
                  </a:lnTo>
                  <a:lnTo>
                    <a:pt x="906" y="155"/>
                  </a:lnTo>
                  <a:lnTo>
                    <a:pt x="893" y="161"/>
                  </a:lnTo>
                  <a:lnTo>
                    <a:pt x="887" y="167"/>
                  </a:lnTo>
                  <a:lnTo>
                    <a:pt x="874" y="173"/>
                  </a:lnTo>
                  <a:lnTo>
                    <a:pt x="862" y="179"/>
                  </a:lnTo>
                  <a:lnTo>
                    <a:pt x="843" y="185"/>
                  </a:lnTo>
                  <a:lnTo>
                    <a:pt x="824" y="191"/>
                  </a:lnTo>
                  <a:lnTo>
                    <a:pt x="811" y="197"/>
                  </a:lnTo>
                  <a:lnTo>
                    <a:pt x="792" y="197"/>
                  </a:lnTo>
                  <a:lnTo>
                    <a:pt x="767" y="203"/>
                  </a:lnTo>
                  <a:lnTo>
                    <a:pt x="748" y="209"/>
                  </a:lnTo>
                  <a:lnTo>
                    <a:pt x="730" y="209"/>
                  </a:lnTo>
                  <a:lnTo>
                    <a:pt x="711" y="215"/>
                  </a:lnTo>
                  <a:lnTo>
                    <a:pt x="679" y="221"/>
                  </a:lnTo>
                  <a:lnTo>
                    <a:pt x="660" y="221"/>
                  </a:lnTo>
                  <a:lnTo>
                    <a:pt x="635" y="221"/>
                  </a:lnTo>
                  <a:lnTo>
                    <a:pt x="610" y="227"/>
                  </a:lnTo>
                  <a:lnTo>
                    <a:pt x="579" y="227"/>
                  </a:lnTo>
                  <a:lnTo>
                    <a:pt x="553" y="227"/>
                  </a:lnTo>
                  <a:lnTo>
                    <a:pt x="535" y="233"/>
                  </a:lnTo>
                  <a:lnTo>
                    <a:pt x="509" y="233"/>
                  </a:lnTo>
                  <a:lnTo>
                    <a:pt x="478" y="233"/>
                  </a:lnTo>
                  <a:lnTo>
                    <a:pt x="453" y="233"/>
                  </a:lnTo>
                  <a:lnTo>
                    <a:pt x="428" y="233"/>
                  </a:lnTo>
                  <a:lnTo>
                    <a:pt x="403" y="233"/>
                  </a:lnTo>
                  <a:lnTo>
                    <a:pt x="371" y="227"/>
                  </a:lnTo>
                  <a:lnTo>
                    <a:pt x="346" y="227"/>
                  </a:lnTo>
                  <a:lnTo>
                    <a:pt x="321" y="227"/>
                  </a:lnTo>
                  <a:lnTo>
                    <a:pt x="302" y="221"/>
                  </a:lnTo>
                  <a:lnTo>
                    <a:pt x="270" y="221"/>
                  </a:lnTo>
                  <a:lnTo>
                    <a:pt x="245" y="215"/>
                  </a:lnTo>
                  <a:lnTo>
                    <a:pt x="226" y="215"/>
                  </a:lnTo>
                  <a:lnTo>
                    <a:pt x="208" y="209"/>
                  </a:lnTo>
                  <a:lnTo>
                    <a:pt x="176" y="209"/>
                  </a:lnTo>
                  <a:lnTo>
                    <a:pt x="157" y="203"/>
                  </a:lnTo>
                  <a:lnTo>
                    <a:pt x="138" y="197"/>
                  </a:lnTo>
                  <a:lnTo>
                    <a:pt x="126" y="197"/>
                  </a:lnTo>
                  <a:lnTo>
                    <a:pt x="101" y="191"/>
                  </a:lnTo>
                  <a:lnTo>
                    <a:pt x="88" y="185"/>
                  </a:lnTo>
                  <a:lnTo>
                    <a:pt x="76" y="179"/>
                  </a:lnTo>
                  <a:lnTo>
                    <a:pt x="63" y="173"/>
                  </a:lnTo>
                  <a:lnTo>
                    <a:pt x="44" y="167"/>
                  </a:lnTo>
                  <a:lnTo>
                    <a:pt x="38" y="161"/>
                  </a:lnTo>
                  <a:lnTo>
                    <a:pt x="25" y="155"/>
                  </a:lnTo>
                  <a:lnTo>
                    <a:pt x="19" y="149"/>
                  </a:lnTo>
                  <a:lnTo>
                    <a:pt x="13" y="143"/>
                  </a:lnTo>
                  <a:lnTo>
                    <a:pt x="6" y="137"/>
                  </a:lnTo>
                  <a:lnTo>
                    <a:pt x="0" y="131"/>
                  </a:lnTo>
                  <a:lnTo>
                    <a:pt x="465" y="114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9" name="Freeform 19">
              <a:extLst>
                <a:ext uri="{FF2B5EF4-FFF2-40B4-BE49-F238E27FC236}">
                  <a16:creationId xmlns:a16="http://schemas.microsoft.com/office/drawing/2014/main" id="{CF8B1C60-F293-03A2-E842-818A06ACE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" y="1970"/>
              <a:ext cx="245" cy="155"/>
            </a:xfrm>
            <a:custGeom>
              <a:avLst/>
              <a:gdLst>
                <a:gd name="T0" fmla="*/ 39 w 39"/>
                <a:gd name="T1" fmla="*/ 26 h 26"/>
                <a:gd name="T2" fmla="*/ 35 w 39"/>
                <a:gd name="T3" fmla="*/ 26 h 26"/>
                <a:gd name="T4" fmla="*/ 0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39" y="26"/>
                  </a:moveTo>
                  <a:lnTo>
                    <a:pt x="35" y="2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80" name="Rectangle 20">
              <a:extLst>
                <a:ext uri="{FF2B5EF4-FFF2-40B4-BE49-F238E27FC236}">
                  <a16:creationId xmlns:a16="http://schemas.microsoft.com/office/drawing/2014/main" id="{74DAF1EF-B2F9-4191-CC53-B9F904BD6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" y="1002"/>
              <a:ext cx="1773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200" b="1">
                  <a:solidFill>
                    <a:srgbClr val="000000"/>
                  </a:solidFill>
                </a:rPr>
                <a:t>Cuantas instituciones reciben pago </a:t>
              </a:r>
              <a:endParaRPr lang="es-CO" altLang="en-US"/>
            </a:p>
          </p:txBody>
        </p:sp>
        <p:sp>
          <p:nvSpPr>
            <p:cNvPr id="15381" name="Rectangle 21">
              <a:extLst>
                <a:ext uri="{FF2B5EF4-FFF2-40B4-BE49-F238E27FC236}">
                  <a16:creationId xmlns:a16="http://schemas.microsoft.com/office/drawing/2014/main" id="{A9BAB54F-E206-A800-79D0-9AC6C7C16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" y="1127"/>
              <a:ext cx="107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200" b="1">
                  <a:solidFill>
                    <a:srgbClr val="000000"/>
                  </a:solidFill>
                </a:rPr>
                <a:t>de los Adultos Mayores</a:t>
              </a:r>
              <a:endParaRPr lang="es-CO" altLang="en-US"/>
            </a:p>
          </p:txBody>
        </p:sp>
        <p:sp>
          <p:nvSpPr>
            <p:cNvPr id="15382" name="Rectangle 22">
              <a:extLst>
                <a:ext uri="{FF2B5EF4-FFF2-40B4-BE49-F238E27FC236}">
                  <a16:creationId xmlns:a16="http://schemas.microsoft.com/office/drawing/2014/main" id="{BB574C34-1AD8-C028-35FF-8CAEC8BA1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2030"/>
              <a:ext cx="26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900" b="1">
                  <a:solidFill>
                    <a:srgbClr val="000000"/>
                  </a:solidFill>
                </a:rPr>
                <a:t>Pagan</a:t>
              </a:r>
              <a:endParaRPr lang="es-CO" altLang="en-US"/>
            </a:p>
          </p:txBody>
        </p:sp>
        <p:sp>
          <p:nvSpPr>
            <p:cNvPr id="15383" name="Rectangle 23">
              <a:extLst>
                <a:ext uri="{FF2B5EF4-FFF2-40B4-BE49-F238E27FC236}">
                  <a16:creationId xmlns:a16="http://schemas.microsoft.com/office/drawing/2014/main" id="{34894FEC-2851-98BA-887B-C12F09B07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125"/>
              <a:ext cx="18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900" b="1">
                  <a:solidFill>
                    <a:srgbClr val="000000"/>
                  </a:solidFill>
                </a:rPr>
                <a:t>73%</a:t>
              </a:r>
              <a:endParaRPr lang="es-CO" altLang="en-US"/>
            </a:p>
          </p:txBody>
        </p:sp>
        <p:sp>
          <p:nvSpPr>
            <p:cNvPr id="15384" name="Rectangle 24">
              <a:extLst>
                <a:ext uri="{FF2B5EF4-FFF2-40B4-BE49-F238E27FC236}">
                  <a16:creationId xmlns:a16="http://schemas.microsoft.com/office/drawing/2014/main" id="{D0D9EA79-90DF-01F7-B8FB-3C83BBB08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1492"/>
              <a:ext cx="37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900" b="1">
                  <a:solidFill>
                    <a:srgbClr val="000000"/>
                  </a:solidFill>
                </a:rPr>
                <a:t>No Pagan</a:t>
              </a:r>
              <a:endParaRPr lang="es-CO" altLang="en-US"/>
            </a:p>
          </p:txBody>
        </p:sp>
        <p:sp>
          <p:nvSpPr>
            <p:cNvPr id="15385" name="Rectangle 25">
              <a:extLst>
                <a:ext uri="{FF2B5EF4-FFF2-40B4-BE49-F238E27FC236}">
                  <a16:creationId xmlns:a16="http://schemas.microsoft.com/office/drawing/2014/main" id="{155E8E72-9193-DE06-EC9B-D808F2EB3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" y="1587"/>
              <a:ext cx="18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900" b="1">
                  <a:solidFill>
                    <a:srgbClr val="000000"/>
                  </a:solidFill>
                </a:rPr>
                <a:t>19%</a:t>
              </a:r>
              <a:endParaRPr lang="es-CO" altLang="en-US"/>
            </a:p>
          </p:txBody>
        </p:sp>
        <p:sp>
          <p:nvSpPr>
            <p:cNvPr id="15386" name="Rectangle 26">
              <a:extLst>
                <a:ext uri="{FF2B5EF4-FFF2-40B4-BE49-F238E27FC236}">
                  <a16:creationId xmlns:a16="http://schemas.microsoft.com/office/drawing/2014/main" id="{6E9CB0DE-F44F-035C-323E-E64E35F30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2" y="1289"/>
              <a:ext cx="35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900" b="1">
                  <a:solidFill>
                    <a:srgbClr val="000000"/>
                  </a:solidFill>
                </a:rPr>
                <a:t>No Dicen</a:t>
              </a:r>
              <a:endParaRPr lang="es-CO" altLang="en-US"/>
            </a:p>
          </p:txBody>
        </p:sp>
        <p:sp>
          <p:nvSpPr>
            <p:cNvPr id="15387" name="Rectangle 27">
              <a:extLst>
                <a:ext uri="{FF2B5EF4-FFF2-40B4-BE49-F238E27FC236}">
                  <a16:creationId xmlns:a16="http://schemas.microsoft.com/office/drawing/2014/main" id="{7E648DEB-6DB9-4586-8470-4F0DC11FB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384"/>
              <a:ext cx="13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900" b="1">
                  <a:solidFill>
                    <a:srgbClr val="000000"/>
                  </a:solidFill>
                </a:rPr>
                <a:t>8%</a:t>
              </a:r>
              <a:endParaRPr lang="es-CO" altLang="en-US"/>
            </a:p>
          </p:txBody>
        </p:sp>
      </p:grpSp>
      <p:grpSp>
        <p:nvGrpSpPr>
          <p:cNvPr id="15389" name="Group 29">
            <a:extLst>
              <a:ext uri="{FF2B5EF4-FFF2-40B4-BE49-F238E27FC236}">
                <a16:creationId xmlns:a16="http://schemas.microsoft.com/office/drawing/2014/main" id="{7FE30ADE-55BC-12A4-BC78-A3DCDA94BE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33600" y="4114800"/>
            <a:ext cx="4419600" cy="2438400"/>
            <a:chOff x="1344" y="2592"/>
            <a:chExt cx="2784" cy="1536"/>
          </a:xfrm>
        </p:grpSpPr>
        <p:sp>
          <p:nvSpPr>
            <p:cNvPr id="15388" name="AutoShape 28">
              <a:extLst>
                <a:ext uri="{FF2B5EF4-FFF2-40B4-BE49-F238E27FC236}">
                  <a16:creationId xmlns:a16="http://schemas.microsoft.com/office/drawing/2014/main" id="{C8287989-6B5A-86E8-71F5-EE49431BA57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44" y="2592"/>
              <a:ext cx="2784" cy="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Rectangle 30">
              <a:extLst>
                <a:ext uri="{FF2B5EF4-FFF2-40B4-BE49-F238E27FC236}">
                  <a16:creationId xmlns:a16="http://schemas.microsoft.com/office/drawing/2014/main" id="{A43EB7E9-624B-CC74-407D-3664C6951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622"/>
              <a:ext cx="2718" cy="148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Freeform 31">
              <a:extLst>
                <a:ext uri="{FF2B5EF4-FFF2-40B4-BE49-F238E27FC236}">
                  <a16:creationId xmlns:a16="http://schemas.microsoft.com/office/drawing/2014/main" id="{7599B957-C612-86D3-4B5C-22ED543EB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" y="3399"/>
              <a:ext cx="458" cy="116"/>
            </a:xfrm>
            <a:custGeom>
              <a:avLst/>
              <a:gdLst>
                <a:gd name="T0" fmla="*/ 0 w 458"/>
                <a:gd name="T1" fmla="*/ 0 h 116"/>
                <a:gd name="T2" fmla="*/ 27 w 458"/>
                <a:gd name="T3" fmla="*/ 0 h 116"/>
                <a:gd name="T4" fmla="*/ 59 w 458"/>
                <a:gd name="T5" fmla="*/ 0 h 116"/>
                <a:gd name="T6" fmla="*/ 85 w 458"/>
                <a:gd name="T7" fmla="*/ 0 h 116"/>
                <a:gd name="T8" fmla="*/ 112 w 458"/>
                <a:gd name="T9" fmla="*/ 0 h 116"/>
                <a:gd name="T10" fmla="*/ 131 w 458"/>
                <a:gd name="T11" fmla="*/ 7 h 116"/>
                <a:gd name="T12" fmla="*/ 164 w 458"/>
                <a:gd name="T13" fmla="*/ 7 h 116"/>
                <a:gd name="T14" fmla="*/ 190 w 458"/>
                <a:gd name="T15" fmla="*/ 7 h 116"/>
                <a:gd name="T16" fmla="*/ 216 w 458"/>
                <a:gd name="T17" fmla="*/ 13 h 116"/>
                <a:gd name="T18" fmla="*/ 242 w 458"/>
                <a:gd name="T19" fmla="*/ 13 h 116"/>
                <a:gd name="T20" fmla="*/ 268 w 458"/>
                <a:gd name="T21" fmla="*/ 19 h 116"/>
                <a:gd name="T22" fmla="*/ 288 w 458"/>
                <a:gd name="T23" fmla="*/ 19 h 116"/>
                <a:gd name="T24" fmla="*/ 308 w 458"/>
                <a:gd name="T25" fmla="*/ 25 h 116"/>
                <a:gd name="T26" fmla="*/ 334 w 458"/>
                <a:gd name="T27" fmla="*/ 31 h 116"/>
                <a:gd name="T28" fmla="*/ 353 w 458"/>
                <a:gd name="T29" fmla="*/ 37 h 116"/>
                <a:gd name="T30" fmla="*/ 366 w 458"/>
                <a:gd name="T31" fmla="*/ 37 h 116"/>
                <a:gd name="T32" fmla="*/ 393 w 458"/>
                <a:gd name="T33" fmla="*/ 49 h 116"/>
                <a:gd name="T34" fmla="*/ 406 w 458"/>
                <a:gd name="T35" fmla="*/ 49 h 116"/>
                <a:gd name="T36" fmla="*/ 419 w 458"/>
                <a:gd name="T37" fmla="*/ 55 h 116"/>
                <a:gd name="T38" fmla="*/ 432 w 458"/>
                <a:gd name="T39" fmla="*/ 61 h 116"/>
                <a:gd name="T40" fmla="*/ 445 w 458"/>
                <a:gd name="T41" fmla="*/ 67 h 116"/>
                <a:gd name="T42" fmla="*/ 458 w 458"/>
                <a:gd name="T43" fmla="*/ 73 h 116"/>
                <a:gd name="T44" fmla="*/ 0 w 458"/>
                <a:gd name="T45" fmla="*/ 116 h 116"/>
                <a:gd name="T46" fmla="*/ 0 w 458"/>
                <a:gd name="T4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8" h="116">
                  <a:moveTo>
                    <a:pt x="0" y="0"/>
                  </a:moveTo>
                  <a:lnTo>
                    <a:pt x="27" y="0"/>
                  </a:lnTo>
                  <a:lnTo>
                    <a:pt x="59" y="0"/>
                  </a:lnTo>
                  <a:lnTo>
                    <a:pt x="85" y="0"/>
                  </a:lnTo>
                  <a:lnTo>
                    <a:pt x="112" y="0"/>
                  </a:lnTo>
                  <a:lnTo>
                    <a:pt x="131" y="7"/>
                  </a:lnTo>
                  <a:lnTo>
                    <a:pt x="164" y="7"/>
                  </a:lnTo>
                  <a:lnTo>
                    <a:pt x="190" y="7"/>
                  </a:lnTo>
                  <a:lnTo>
                    <a:pt x="216" y="13"/>
                  </a:lnTo>
                  <a:lnTo>
                    <a:pt x="242" y="13"/>
                  </a:lnTo>
                  <a:lnTo>
                    <a:pt x="268" y="19"/>
                  </a:lnTo>
                  <a:lnTo>
                    <a:pt x="288" y="19"/>
                  </a:lnTo>
                  <a:lnTo>
                    <a:pt x="308" y="25"/>
                  </a:lnTo>
                  <a:lnTo>
                    <a:pt x="334" y="31"/>
                  </a:lnTo>
                  <a:lnTo>
                    <a:pt x="353" y="37"/>
                  </a:lnTo>
                  <a:lnTo>
                    <a:pt x="366" y="37"/>
                  </a:lnTo>
                  <a:lnTo>
                    <a:pt x="393" y="49"/>
                  </a:lnTo>
                  <a:lnTo>
                    <a:pt x="406" y="49"/>
                  </a:lnTo>
                  <a:lnTo>
                    <a:pt x="419" y="55"/>
                  </a:lnTo>
                  <a:lnTo>
                    <a:pt x="432" y="61"/>
                  </a:lnTo>
                  <a:lnTo>
                    <a:pt x="445" y="67"/>
                  </a:lnTo>
                  <a:lnTo>
                    <a:pt x="458" y="73"/>
                  </a:lnTo>
                  <a:lnTo>
                    <a:pt x="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Freeform 32">
              <a:extLst>
                <a:ext uri="{FF2B5EF4-FFF2-40B4-BE49-F238E27FC236}">
                  <a16:creationId xmlns:a16="http://schemas.microsoft.com/office/drawing/2014/main" id="{CA7EBC4F-7784-9800-96C6-9D904FFB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" y="3308"/>
              <a:ext cx="490" cy="110"/>
            </a:xfrm>
            <a:custGeom>
              <a:avLst/>
              <a:gdLst>
                <a:gd name="T0" fmla="*/ 75 w 75"/>
                <a:gd name="T1" fmla="*/ 0 h 18"/>
                <a:gd name="T2" fmla="*/ 70 w 75"/>
                <a:gd name="T3" fmla="*/ 0 h 18"/>
                <a:gd name="T4" fmla="*/ 0 w 75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8">
                  <a:moveTo>
                    <a:pt x="75" y="0"/>
                  </a:moveTo>
                  <a:lnTo>
                    <a:pt x="70" y="0"/>
                  </a:lnTo>
                  <a:lnTo>
                    <a:pt x="0" y="1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Freeform 33">
              <a:extLst>
                <a:ext uri="{FF2B5EF4-FFF2-40B4-BE49-F238E27FC236}">
                  <a16:creationId xmlns:a16="http://schemas.microsoft.com/office/drawing/2014/main" id="{41763F41-8504-1C1E-1C96-6C8F45BBD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" y="3515"/>
              <a:ext cx="981" cy="249"/>
            </a:xfrm>
            <a:custGeom>
              <a:avLst/>
              <a:gdLst>
                <a:gd name="T0" fmla="*/ 981 w 981"/>
                <a:gd name="T1" fmla="*/ 6 h 249"/>
                <a:gd name="T2" fmla="*/ 974 w 981"/>
                <a:gd name="T3" fmla="*/ 24 h 249"/>
                <a:gd name="T4" fmla="*/ 954 w 981"/>
                <a:gd name="T5" fmla="*/ 36 h 249"/>
                <a:gd name="T6" fmla="*/ 941 w 981"/>
                <a:gd name="T7" fmla="*/ 48 h 249"/>
                <a:gd name="T8" fmla="*/ 915 w 981"/>
                <a:gd name="T9" fmla="*/ 61 h 249"/>
                <a:gd name="T10" fmla="*/ 883 w 981"/>
                <a:gd name="T11" fmla="*/ 73 h 249"/>
                <a:gd name="T12" fmla="*/ 850 w 981"/>
                <a:gd name="T13" fmla="*/ 85 h 249"/>
                <a:gd name="T14" fmla="*/ 804 w 981"/>
                <a:gd name="T15" fmla="*/ 91 h 249"/>
                <a:gd name="T16" fmla="*/ 758 w 981"/>
                <a:gd name="T17" fmla="*/ 103 h 249"/>
                <a:gd name="T18" fmla="*/ 713 w 981"/>
                <a:gd name="T19" fmla="*/ 109 h 249"/>
                <a:gd name="T20" fmla="*/ 654 w 981"/>
                <a:gd name="T21" fmla="*/ 115 h 249"/>
                <a:gd name="T22" fmla="*/ 602 w 981"/>
                <a:gd name="T23" fmla="*/ 115 h 249"/>
                <a:gd name="T24" fmla="*/ 549 w 981"/>
                <a:gd name="T25" fmla="*/ 121 h 249"/>
                <a:gd name="T26" fmla="*/ 490 w 981"/>
                <a:gd name="T27" fmla="*/ 121 h 249"/>
                <a:gd name="T28" fmla="*/ 432 w 981"/>
                <a:gd name="T29" fmla="*/ 121 h 249"/>
                <a:gd name="T30" fmla="*/ 379 w 981"/>
                <a:gd name="T31" fmla="*/ 115 h 249"/>
                <a:gd name="T32" fmla="*/ 321 w 981"/>
                <a:gd name="T33" fmla="*/ 115 h 249"/>
                <a:gd name="T34" fmla="*/ 268 w 981"/>
                <a:gd name="T35" fmla="*/ 109 h 249"/>
                <a:gd name="T36" fmla="*/ 223 w 981"/>
                <a:gd name="T37" fmla="*/ 103 h 249"/>
                <a:gd name="T38" fmla="*/ 177 w 981"/>
                <a:gd name="T39" fmla="*/ 91 h 249"/>
                <a:gd name="T40" fmla="*/ 131 w 981"/>
                <a:gd name="T41" fmla="*/ 85 h 249"/>
                <a:gd name="T42" fmla="*/ 98 w 981"/>
                <a:gd name="T43" fmla="*/ 73 h 249"/>
                <a:gd name="T44" fmla="*/ 66 w 981"/>
                <a:gd name="T45" fmla="*/ 61 h 249"/>
                <a:gd name="T46" fmla="*/ 40 w 981"/>
                <a:gd name="T47" fmla="*/ 48 h 249"/>
                <a:gd name="T48" fmla="*/ 20 w 981"/>
                <a:gd name="T49" fmla="*/ 36 h 249"/>
                <a:gd name="T50" fmla="*/ 7 w 981"/>
                <a:gd name="T51" fmla="*/ 24 h 249"/>
                <a:gd name="T52" fmla="*/ 0 w 981"/>
                <a:gd name="T53" fmla="*/ 6 h 249"/>
                <a:gd name="T54" fmla="*/ 0 w 981"/>
                <a:gd name="T55" fmla="*/ 127 h 249"/>
                <a:gd name="T56" fmla="*/ 0 w 981"/>
                <a:gd name="T57" fmla="*/ 146 h 249"/>
                <a:gd name="T58" fmla="*/ 13 w 981"/>
                <a:gd name="T59" fmla="*/ 158 h 249"/>
                <a:gd name="T60" fmla="*/ 26 w 981"/>
                <a:gd name="T61" fmla="*/ 170 h 249"/>
                <a:gd name="T62" fmla="*/ 53 w 981"/>
                <a:gd name="T63" fmla="*/ 182 h 249"/>
                <a:gd name="T64" fmla="*/ 79 w 981"/>
                <a:gd name="T65" fmla="*/ 194 h 249"/>
                <a:gd name="T66" fmla="*/ 111 w 981"/>
                <a:gd name="T67" fmla="*/ 206 h 249"/>
                <a:gd name="T68" fmla="*/ 157 w 981"/>
                <a:gd name="T69" fmla="*/ 218 h 249"/>
                <a:gd name="T70" fmla="*/ 196 w 981"/>
                <a:gd name="T71" fmla="*/ 224 h 249"/>
                <a:gd name="T72" fmla="*/ 242 w 981"/>
                <a:gd name="T73" fmla="*/ 231 h 249"/>
                <a:gd name="T74" fmla="*/ 294 w 981"/>
                <a:gd name="T75" fmla="*/ 237 h 249"/>
                <a:gd name="T76" fmla="*/ 347 w 981"/>
                <a:gd name="T77" fmla="*/ 243 h 249"/>
                <a:gd name="T78" fmla="*/ 406 w 981"/>
                <a:gd name="T79" fmla="*/ 243 h 249"/>
                <a:gd name="T80" fmla="*/ 464 w 981"/>
                <a:gd name="T81" fmla="*/ 249 h 249"/>
                <a:gd name="T82" fmla="*/ 517 w 981"/>
                <a:gd name="T83" fmla="*/ 249 h 249"/>
                <a:gd name="T84" fmla="*/ 575 w 981"/>
                <a:gd name="T85" fmla="*/ 243 h 249"/>
                <a:gd name="T86" fmla="*/ 634 w 981"/>
                <a:gd name="T87" fmla="*/ 243 h 249"/>
                <a:gd name="T88" fmla="*/ 680 w 981"/>
                <a:gd name="T89" fmla="*/ 237 h 249"/>
                <a:gd name="T90" fmla="*/ 732 w 981"/>
                <a:gd name="T91" fmla="*/ 231 h 249"/>
                <a:gd name="T92" fmla="*/ 785 w 981"/>
                <a:gd name="T93" fmla="*/ 224 h 249"/>
                <a:gd name="T94" fmla="*/ 824 w 981"/>
                <a:gd name="T95" fmla="*/ 218 h 249"/>
                <a:gd name="T96" fmla="*/ 863 w 981"/>
                <a:gd name="T97" fmla="*/ 206 h 249"/>
                <a:gd name="T98" fmla="*/ 902 w 981"/>
                <a:gd name="T99" fmla="*/ 194 h 249"/>
                <a:gd name="T100" fmla="*/ 928 w 981"/>
                <a:gd name="T101" fmla="*/ 182 h 249"/>
                <a:gd name="T102" fmla="*/ 948 w 981"/>
                <a:gd name="T103" fmla="*/ 170 h 249"/>
                <a:gd name="T104" fmla="*/ 968 w 981"/>
                <a:gd name="T105" fmla="*/ 158 h 249"/>
                <a:gd name="T106" fmla="*/ 974 w 981"/>
                <a:gd name="T107" fmla="*/ 146 h 249"/>
                <a:gd name="T108" fmla="*/ 981 w 981"/>
                <a:gd name="T109" fmla="*/ 12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1" h="249">
                  <a:moveTo>
                    <a:pt x="981" y="0"/>
                  </a:moveTo>
                  <a:lnTo>
                    <a:pt x="981" y="6"/>
                  </a:lnTo>
                  <a:lnTo>
                    <a:pt x="974" y="18"/>
                  </a:lnTo>
                  <a:lnTo>
                    <a:pt x="974" y="24"/>
                  </a:lnTo>
                  <a:lnTo>
                    <a:pt x="968" y="30"/>
                  </a:lnTo>
                  <a:lnTo>
                    <a:pt x="954" y="36"/>
                  </a:lnTo>
                  <a:lnTo>
                    <a:pt x="948" y="42"/>
                  </a:lnTo>
                  <a:lnTo>
                    <a:pt x="941" y="48"/>
                  </a:lnTo>
                  <a:lnTo>
                    <a:pt x="928" y="54"/>
                  </a:lnTo>
                  <a:lnTo>
                    <a:pt x="915" y="61"/>
                  </a:lnTo>
                  <a:lnTo>
                    <a:pt x="902" y="67"/>
                  </a:lnTo>
                  <a:lnTo>
                    <a:pt x="883" y="73"/>
                  </a:lnTo>
                  <a:lnTo>
                    <a:pt x="863" y="79"/>
                  </a:lnTo>
                  <a:lnTo>
                    <a:pt x="850" y="85"/>
                  </a:lnTo>
                  <a:lnTo>
                    <a:pt x="824" y="91"/>
                  </a:lnTo>
                  <a:lnTo>
                    <a:pt x="804" y="91"/>
                  </a:lnTo>
                  <a:lnTo>
                    <a:pt x="785" y="97"/>
                  </a:lnTo>
                  <a:lnTo>
                    <a:pt x="758" y="103"/>
                  </a:lnTo>
                  <a:lnTo>
                    <a:pt x="732" y="103"/>
                  </a:lnTo>
                  <a:lnTo>
                    <a:pt x="713" y="109"/>
                  </a:lnTo>
                  <a:lnTo>
                    <a:pt x="680" y="109"/>
                  </a:lnTo>
                  <a:lnTo>
                    <a:pt x="654" y="115"/>
                  </a:lnTo>
                  <a:lnTo>
                    <a:pt x="634" y="115"/>
                  </a:lnTo>
                  <a:lnTo>
                    <a:pt x="602" y="115"/>
                  </a:lnTo>
                  <a:lnTo>
                    <a:pt x="575" y="115"/>
                  </a:lnTo>
                  <a:lnTo>
                    <a:pt x="549" y="121"/>
                  </a:lnTo>
                  <a:lnTo>
                    <a:pt x="517" y="121"/>
                  </a:lnTo>
                  <a:lnTo>
                    <a:pt x="490" y="121"/>
                  </a:lnTo>
                  <a:lnTo>
                    <a:pt x="464" y="121"/>
                  </a:lnTo>
                  <a:lnTo>
                    <a:pt x="432" y="121"/>
                  </a:lnTo>
                  <a:lnTo>
                    <a:pt x="406" y="115"/>
                  </a:lnTo>
                  <a:lnTo>
                    <a:pt x="379" y="115"/>
                  </a:lnTo>
                  <a:lnTo>
                    <a:pt x="347" y="115"/>
                  </a:lnTo>
                  <a:lnTo>
                    <a:pt x="321" y="115"/>
                  </a:lnTo>
                  <a:lnTo>
                    <a:pt x="294" y="109"/>
                  </a:lnTo>
                  <a:lnTo>
                    <a:pt x="268" y="109"/>
                  </a:lnTo>
                  <a:lnTo>
                    <a:pt x="242" y="103"/>
                  </a:lnTo>
                  <a:lnTo>
                    <a:pt x="223" y="103"/>
                  </a:lnTo>
                  <a:lnTo>
                    <a:pt x="196" y="97"/>
                  </a:lnTo>
                  <a:lnTo>
                    <a:pt x="177" y="91"/>
                  </a:lnTo>
                  <a:lnTo>
                    <a:pt x="157" y="91"/>
                  </a:lnTo>
                  <a:lnTo>
                    <a:pt x="131" y="85"/>
                  </a:lnTo>
                  <a:lnTo>
                    <a:pt x="111" y="79"/>
                  </a:lnTo>
                  <a:lnTo>
                    <a:pt x="98" y="73"/>
                  </a:lnTo>
                  <a:lnTo>
                    <a:pt x="79" y="67"/>
                  </a:lnTo>
                  <a:lnTo>
                    <a:pt x="66" y="61"/>
                  </a:lnTo>
                  <a:lnTo>
                    <a:pt x="53" y="54"/>
                  </a:lnTo>
                  <a:lnTo>
                    <a:pt x="40" y="48"/>
                  </a:lnTo>
                  <a:lnTo>
                    <a:pt x="26" y="42"/>
                  </a:lnTo>
                  <a:lnTo>
                    <a:pt x="20" y="36"/>
                  </a:lnTo>
                  <a:lnTo>
                    <a:pt x="13" y="30"/>
                  </a:lnTo>
                  <a:lnTo>
                    <a:pt x="7" y="24"/>
                  </a:lnTo>
                  <a:lnTo>
                    <a:pt x="0" y="18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7" y="152"/>
                  </a:lnTo>
                  <a:lnTo>
                    <a:pt x="13" y="158"/>
                  </a:lnTo>
                  <a:lnTo>
                    <a:pt x="20" y="164"/>
                  </a:lnTo>
                  <a:lnTo>
                    <a:pt x="26" y="170"/>
                  </a:lnTo>
                  <a:lnTo>
                    <a:pt x="40" y="176"/>
                  </a:lnTo>
                  <a:lnTo>
                    <a:pt x="53" y="182"/>
                  </a:lnTo>
                  <a:lnTo>
                    <a:pt x="66" y="188"/>
                  </a:lnTo>
                  <a:lnTo>
                    <a:pt x="79" y="194"/>
                  </a:lnTo>
                  <a:lnTo>
                    <a:pt x="98" y="200"/>
                  </a:lnTo>
                  <a:lnTo>
                    <a:pt x="111" y="206"/>
                  </a:lnTo>
                  <a:lnTo>
                    <a:pt x="131" y="212"/>
                  </a:lnTo>
                  <a:lnTo>
                    <a:pt x="157" y="218"/>
                  </a:lnTo>
                  <a:lnTo>
                    <a:pt x="177" y="218"/>
                  </a:lnTo>
                  <a:lnTo>
                    <a:pt x="196" y="224"/>
                  </a:lnTo>
                  <a:lnTo>
                    <a:pt x="223" y="231"/>
                  </a:lnTo>
                  <a:lnTo>
                    <a:pt x="242" y="231"/>
                  </a:lnTo>
                  <a:lnTo>
                    <a:pt x="268" y="237"/>
                  </a:lnTo>
                  <a:lnTo>
                    <a:pt x="294" y="237"/>
                  </a:lnTo>
                  <a:lnTo>
                    <a:pt x="321" y="243"/>
                  </a:lnTo>
                  <a:lnTo>
                    <a:pt x="347" y="243"/>
                  </a:lnTo>
                  <a:lnTo>
                    <a:pt x="379" y="243"/>
                  </a:lnTo>
                  <a:lnTo>
                    <a:pt x="406" y="243"/>
                  </a:lnTo>
                  <a:lnTo>
                    <a:pt x="432" y="249"/>
                  </a:lnTo>
                  <a:lnTo>
                    <a:pt x="464" y="249"/>
                  </a:lnTo>
                  <a:lnTo>
                    <a:pt x="490" y="249"/>
                  </a:lnTo>
                  <a:lnTo>
                    <a:pt x="517" y="249"/>
                  </a:lnTo>
                  <a:lnTo>
                    <a:pt x="549" y="249"/>
                  </a:lnTo>
                  <a:lnTo>
                    <a:pt x="575" y="243"/>
                  </a:lnTo>
                  <a:lnTo>
                    <a:pt x="602" y="243"/>
                  </a:lnTo>
                  <a:lnTo>
                    <a:pt x="634" y="243"/>
                  </a:lnTo>
                  <a:lnTo>
                    <a:pt x="654" y="243"/>
                  </a:lnTo>
                  <a:lnTo>
                    <a:pt x="680" y="237"/>
                  </a:lnTo>
                  <a:lnTo>
                    <a:pt x="713" y="237"/>
                  </a:lnTo>
                  <a:lnTo>
                    <a:pt x="732" y="231"/>
                  </a:lnTo>
                  <a:lnTo>
                    <a:pt x="758" y="231"/>
                  </a:lnTo>
                  <a:lnTo>
                    <a:pt x="785" y="224"/>
                  </a:lnTo>
                  <a:lnTo>
                    <a:pt x="804" y="218"/>
                  </a:lnTo>
                  <a:lnTo>
                    <a:pt x="824" y="218"/>
                  </a:lnTo>
                  <a:lnTo>
                    <a:pt x="850" y="212"/>
                  </a:lnTo>
                  <a:lnTo>
                    <a:pt x="863" y="206"/>
                  </a:lnTo>
                  <a:lnTo>
                    <a:pt x="883" y="200"/>
                  </a:lnTo>
                  <a:lnTo>
                    <a:pt x="902" y="194"/>
                  </a:lnTo>
                  <a:lnTo>
                    <a:pt x="915" y="188"/>
                  </a:lnTo>
                  <a:lnTo>
                    <a:pt x="928" y="182"/>
                  </a:lnTo>
                  <a:lnTo>
                    <a:pt x="941" y="176"/>
                  </a:lnTo>
                  <a:lnTo>
                    <a:pt x="948" y="170"/>
                  </a:lnTo>
                  <a:lnTo>
                    <a:pt x="954" y="164"/>
                  </a:lnTo>
                  <a:lnTo>
                    <a:pt x="968" y="158"/>
                  </a:lnTo>
                  <a:lnTo>
                    <a:pt x="974" y="152"/>
                  </a:lnTo>
                  <a:lnTo>
                    <a:pt x="974" y="146"/>
                  </a:lnTo>
                  <a:lnTo>
                    <a:pt x="981" y="133"/>
                  </a:lnTo>
                  <a:lnTo>
                    <a:pt x="981" y="127"/>
                  </a:lnTo>
                  <a:lnTo>
                    <a:pt x="981" y="0"/>
                  </a:lnTo>
                  <a:close/>
                </a:path>
              </a:pathLst>
            </a:custGeom>
            <a:solidFill>
              <a:srgbClr val="4D6600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Freeform 34">
              <a:extLst>
                <a:ext uri="{FF2B5EF4-FFF2-40B4-BE49-F238E27FC236}">
                  <a16:creationId xmlns:a16="http://schemas.microsoft.com/office/drawing/2014/main" id="{C0020155-0622-4BC0-6EB0-0CC655BED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" y="3399"/>
              <a:ext cx="981" cy="237"/>
            </a:xfrm>
            <a:custGeom>
              <a:avLst/>
              <a:gdLst>
                <a:gd name="T0" fmla="*/ 954 w 981"/>
                <a:gd name="T1" fmla="*/ 79 h 237"/>
                <a:gd name="T2" fmla="*/ 968 w 981"/>
                <a:gd name="T3" fmla="*/ 98 h 237"/>
                <a:gd name="T4" fmla="*/ 974 w 981"/>
                <a:gd name="T5" fmla="*/ 110 h 237"/>
                <a:gd name="T6" fmla="*/ 981 w 981"/>
                <a:gd name="T7" fmla="*/ 122 h 237"/>
                <a:gd name="T8" fmla="*/ 974 w 981"/>
                <a:gd name="T9" fmla="*/ 134 h 237"/>
                <a:gd name="T10" fmla="*/ 961 w 981"/>
                <a:gd name="T11" fmla="*/ 146 h 237"/>
                <a:gd name="T12" fmla="*/ 948 w 981"/>
                <a:gd name="T13" fmla="*/ 158 h 237"/>
                <a:gd name="T14" fmla="*/ 922 w 981"/>
                <a:gd name="T15" fmla="*/ 170 h 237"/>
                <a:gd name="T16" fmla="*/ 896 w 981"/>
                <a:gd name="T17" fmla="*/ 183 h 237"/>
                <a:gd name="T18" fmla="*/ 863 w 981"/>
                <a:gd name="T19" fmla="*/ 195 h 237"/>
                <a:gd name="T20" fmla="*/ 824 w 981"/>
                <a:gd name="T21" fmla="*/ 207 h 237"/>
                <a:gd name="T22" fmla="*/ 785 w 981"/>
                <a:gd name="T23" fmla="*/ 213 h 237"/>
                <a:gd name="T24" fmla="*/ 732 w 981"/>
                <a:gd name="T25" fmla="*/ 219 h 237"/>
                <a:gd name="T26" fmla="*/ 687 w 981"/>
                <a:gd name="T27" fmla="*/ 225 h 237"/>
                <a:gd name="T28" fmla="*/ 634 w 981"/>
                <a:gd name="T29" fmla="*/ 231 h 237"/>
                <a:gd name="T30" fmla="*/ 582 w 981"/>
                <a:gd name="T31" fmla="*/ 231 h 237"/>
                <a:gd name="T32" fmla="*/ 523 w 981"/>
                <a:gd name="T33" fmla="*/ 237 h 237"/>
                <a:gd name="T34" fmla="*/ 471 w 981"/>
                <a:gd name="T35" fmla="*/ 237 h 237"/>
                <a:gd name="T36" fmla="*/ 412 w 981"/>
                <a:gd name="T37" fmla="*/ 237 h 237"/>
                <a:gd name="T38" fmla="*/ 360 w 981"/>
                <a:gd name="T39" fmla="*/ 231 h 237"/>
                <a:gd name="T40" fmla="*/ 307 w 981"/>
                <a:gd name="T41" fmla="*/ 225 h 237"/>
                <a:gd name="T42" fmla="*/ 262 w 981"/>
                <a:gd name="T43" fmla="*/ 219 h 237"/>
                <a:gd name="T44" fmla="*/ 209 w 981"/>
                <a:gd name="T45" fmla="*/ 213 h 237"/>
                <a:gd name="T46" fmla="*/ 170 w 981"/>
                <a:gd name="T47" fmla="*/ 207 h 237"/>
                <a:gd name="T48" fmla="*/ 131 w 981"/>
                <a:gd name="T49" fmla="*/ 201 h 237"/>
                <a:gd name="T50" fmla="*/ 92 w 981"/>
                <a:gd name="T51" fmla="*/ 189 h 237"/>
                <a:gd name="T52" fmla="*/ 66 w 981"/>
                <a:gd name="T53" fmla="*/ 177 h 237"/>
                <a:gd name="T54" fmla="*/ 40 w 981"/>
                <a:gd name="T55" fmla="*/ 164 h 237"/>
                <a:gd name="T56" fmla="*/ 20 w 981"/>
                <a:gd name="T57" fmla="*/ 152 h 237"/>
                <a:gd name="T58" fmla="*/ 7 w 981"/>
                <a:gd name="T59" fmla="*/ 140 h 237"/>
                <a:gd name="T60" fmla="*/ 0 w 981"/>
                <a:gd name="T61" fmla="*/ 128 h 237"/>
                <a:gd name="T62" fmla="*/ 0 w 981"/>
                <a:gd name="T63" fmla="*/ 110 h 237"/>
                <a:gd name="T64" fmla="*/ 7 w 981"/>
                <a:gd name="T65" fmla="*/ 98 h 237"/>
                <a:gd name="T66" fmla="*/ 20 w 981"/>
                <a:gd name="T67" fmla="*/ 85 h 237"/>
                <a:gd name="T68" fmla="*/ 33 w 981"/>
                <a:gd name="T69" fmla="*/ 73 h 237"/>
                <a:gd name="T70" fmla="*/ 59 w 981"/>
                <a:gd name="T71" fmla="*/ 61 h 237"/>
                <a:gd name="T72" fmla="*/ 85 w 981"/>
                <a:gd name="T73" fmla="*/ 49 h 237"/>
                <a:gd name="T74" fmla="*/ 124 w 981"/>
                <a:gd name="T75" fmla="*/ 37 h 237"/>
                <a:gd name="T76" fmla="*/ 164 w 981"/>
                <a:gd name="T77" fmla="*/ 31 h 237"/>
                <a:gd name="T78" fmla="*/ 203 w 981"/>
                <a:gd name="T79" fmla="*/ 19 h 237"/>
                <a:gd name="T80" fmla="*/ 249 w 981"/>
                <a:gd name="T81" fmla="*/ 13 h 237"/>
                <a:gd name="T82" fmla="*/ 294 w 981"/>
                <a:gd name="T83" fmla="*/ 7 h 237"/>
                <a:gd name="T84" fmla="*/ 353 w 981"/>
                <a:gd name="T85" fmla="*/ 7 h 237"/>
                <a:gd name="T86" fmla="*/ 406 w 981"/>
                <a:gd name="T87" fmla="*/ 0 h 237"/>
                <a:gd name="T88" fmla="*/ 464 w 981"/>
                <a:gd name="T89" fmla="*/ 0 h 237"/>
                <a:gd name="T90" fmla="*/ 490 w 981"/>
                <a:gd name="T91" fmla="*/ 1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81" h="237">
                  <a:moveTo>
                    <a:pt x="948" y="73"/>
                  </a:moveTo>
                  <a:lnTo>
                    <a:pt x="954" y="79"/>
                  </a:lnTo>
                  <a:lnTo>
                    <a:pt x="961" y="85"/>
                  </a:lnTo>
                  <a:lnTo>
                    <a:pt x="968" y="98"/>
                  </a:lnTo>
                  <a:lnTo>
                    <a:pt x="974" y="104"/>
                  </a:lnTo>
                  <a:lnTo>
                    <a:pt x="974" y="110"/>
                  </a:lnTo>
                  <a:lnTo>
                    <a:pt x="981" y="116"/>
                  </a:lnTo>
                  <a:lnTo>
                    <a:pt x="981" y="122"/>
                  </a:lnTo>
                  <a:lnTo>
                    <a:pt x="974" y="128"/>
                  </a:lnTo>
                  <a:lnTo>
                    <a:pt x="974" y="134"/>
                  </a:lnTo>
                  <a:lnTo>
                    <a:pt x="968" y="140"/>
                  </a:lnTo>
                  <a:lnTo>
                    <a:pt x="961" y="146"/>
                  </a:lnTo>
                  <a:lnTo>
                    <a:pt x="954" y="152"/>
                  </a:lnTo>
                  <a:lnTo>
                    <a:pt x="948" y="158"/>
                  </a:lnTo>
                  <a:lnTo>
                    <a:pt x="935" y="164"/>
                  </a:lnTo>
                  <a:lnTo>
                    <a:pt x="922" y="170"/>
                  </a:lnTo>
                  <a:lnTo>
                    <a:pt x="909" y="177"/>
                  </a:lnTo>
                  <a:lnTo>
                    <a:pt x="896" y="183"/>
                  </a:lnTo>
                  <a:lnTo>
                    <a:pt x="883" y="189"/>
                  </a:lnTo>
                  <a:lnTo>
                    <a:pt x="863" y="195"/>
                  </a:lnTo>
                  <a:lnTo>
                    <a:pt x="843" y="201"/>
                  </a:lnTo>
                  <a:lnTo>
                    <a:pt x="824" y="207"/>
                  </a:lnTo>
                  <a:lnTo>
                    <a:pt x="804" y="207"/>
                  </a:lnTo>
                  <a:lnTo>
                    <a:pt x="785" y="213"/>
                  </a:lnTo>
                  <a:lnTo>
                    <a:pt x="758" y="219"/>
                  </a:lnTo>
                  <a:lnTo>
                    <a:pt x="732" y="219"/>
                  </a:lnTo>
                  <a:lnTo>
                    <a:pt x="713" y="225"/>
                  </a:lnTo>
                  <a:lnTo>
                    <a:pt x="687" y="225"/>
                  </a:lnTo>
                  <a:lnTo>
                    <a:pt x="654" y="231"/>
                  </a:lnTo>
                  <a:lnTo>
                    <a:pt x="634" y="231"/>
                  </a:lnTo>
                  <a:lnTo>
                    <a:pt x="608" y="231"/>
                  </a:lnTo>
                  <a:lnTo>
                    <a:pt x="582" y="231"/>
                  </a:lnTo>
                  <a:lnTo>
                    <a:pt x="556" y="237"/>
                  </a:lnTo>
                  <a:lnTo>
                    <a:pt x="523" y="237"/>
                  </a:lnTo>
                  <a:lnTo>
                    <a:pt x="497" y="237"/>
                  </a:lnTo>
                  <a:lnTo>
                    <a:pt x="471" y="237"/>
                  </a:lnTo>
                  <a:lnTo>
                    <a:pt x="445" y="237"/>
                  </a:lnTo>
                  <a:lnTo>
                    <a:pt x="412" y="237"/>
                  </a:lnTo>
                  <a:lnTo>
                    <a:pt x="386" y="231"/>
                  </a:lnTo>
                  <a:lnTo>
                    <a:pt x="360" y="231"/>
                  </a:lnTo>
                  <a:lnTo>
                    <a:pt x="340" y="231"/>
                  </a:lnTo>
                  <a:lnTo>
                    <a:pt x="307" y="225"/>
                  </a:lnTo>
                  <a:lnTo>
                    <a:pt x="281" y="225"/>
                  </a:lnTo>
                  <a:lnTo>
                    <a:pt x="262" y="219"/>
                  </a:lnTo>
                  <a:lnTo>
                    <a:pt x="236" y="219"/>
                  </a:lnTo>
                  <a:lnTo>
                    <a:pt x="209" y="213"/>
                  </a:lnTo>
                  <a:lnTo>
                    <a:pt x="190" y="213"/>
                  </a:lnTo>
                  <a:lnTo>
                    <a:pt x="170" y="207"/>
                  </a:lnTo>
                  <a:lnTo>
                    <a:pt x="151" y="201"/>
                  </a:lnTo>
                  <a:lnTo>
                    <a:pt x="131" y="201"/>
                  </a:lnTo>
                  <a:lnTo>
                    <a:pt x="105" y="195"/>
                  </a:lnTo>
                  <a:lnTo>
                    <a:pt x="92" y="189"/>
                  </a:lnTo>
                  <a:lnTo>
                    <a:pt x="79" y="183"/>
                  </a:lnTo>
                  <a:lnTo>
                    <a:pt x="66" y="177"/>
                  </a:lnTo>
                  <a:lnTo>
                    <a:pt x="46" y="170"/>
                  </a:lnTo>
                  <a:lnTo>
                    <a:pt x="40" y="164"/>
                  </a:lnTo>
                  <a:lnTo>
                    <a:pt x="26" y="158"/>
                  </a:lnTo>
                  <a:lnTo>
                    <a:pt x="20" y="152"/>
                  </a:lnTo>
                  <a:lnTo>
                    <a:pt x="13" y="146"/>
                  </a:lnTo>
                  <a:lnTo>
                    <a:pt x="7" y="140"/>
                  </a:lnTo>
                  <a:lnTo>
                    <a:pt x="0" y="134"/>
                  </a:lnTo>
                  <a:lnTo>
                    <a:pt x="0" y="128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0" y="104"/>
                  </a:lnTo>
                  <a:lnTo>
                    <a:pt x="7" y="98"/>
                  </a:lnTo>
                  <a:lnTo>
                    <a:pt x="7" y="92"/>
                  </a:lnTo>
                  <a:lnTo>
                    <a:pt x="20" y="85"/>
                  </a:lnTo>
                  <a:lnTo>
                    <a:pt x="26" y="79"/>
                  </a:lnTo>
                  <a:lnTo>
                    <a:pt x="33" y="73"/>
                  </a:lnTo>
                  <a:lnTo>
                    <a:pt x="46" y="67"/>
                  </a:lnTo>
                  <a:lnTo>
                    <a:pt x="59" y="61"/>
                  </a:lnTo>
                  <a:lnTo>
                    <a:pt x="72" y="55"/>
                  </a:lnTo>
                  <a:lnTo>
                    <a:pt x="85" y="49"/>
                  </a:lnTo>
                  <a:lnTo>
                    <a:pt x="105" y="43"/>
                  </a:lnTo>
                  <a:lnTo>
                    <a:pt x="124" y="37"/>
                  </a:lnTo>
                  <a:lnTo>
                    <a:pt x="144" y="31"/>
                  </a:lnTo>
                  <a:lnTo>
                    <a:pt x="164" y="31"/>
                  </a:lnTo>
                  <a:lnTo>
                    <a:pt x="183" y="25"/>
                  </a:lnTo>
                  <a:lnTo>
                    <a:pt x="203" y="19"/>
                  </a:lnTo>
                  <a:lnTo>
                    <a:pt x="229" y="19"/>
                  </a:lnTo>
                  <a:lnTo>
                    <a:pt x="249" y="13"/>
                  </a:lnTo>
                  <a:lnTo>
                    <a:pt x="275" y="13"/>
                  </a:lnTo>
                  <a:lnTo>
                    <a:pt x="294" y="7"/>
                  </a:lnTo>
                  <a:lnTo>
                    <a:pt x="327" y="7"/>
                  </a:lnTo>
                  <a:lnTo>
                    <a:pt x="353" y="7"/>
                  </a:lnTo>
                  <a:lnTo>
                    <a:pt x="379" y="0"/>
                  </a:lnTo>
                  <a:lnTo>
                    <a:pt x="406" y="0"/>
                  </a:lnTo>
                  <a:lnTo>
                    <a:pt x="438" y="0"/>
                  </a:lnTo>
                  <a:lnTo>
                    <a:pt x="464" y="0"/>
                  </a:lnTo>
                  <a:lnTo>
                    <a:pt x="490" y="0"/>
                  </a:lnTo>
                  <a:lnTo>
                    <a:pt x="490" y="116"/>
                  </a:lnTo>
                  <a:lnTo>
                    <a:pt x="948" y="73"/>
                  </a:lnTo>
                  <a:close/>
                </a:path>
              </a:pathLst>
            </a:custGeom>
            <a:solidFill>
              <a:srgbClr val="99CC00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Freeform 35">
              <a:extLst>
                <a:ext uri="{FF2B5EF4-FFF2-40B4-BE49-F238E27FC236}">
                  <a16:creationId xmlns:a16="http://schemas.microsoft.com/office/drawing/2014/main" id="{4A8200CC-90EE-A742-4C7C-C7DD60194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" y="3739"/>
              <a:ext cx="477" cy="43"/>
            </a:xfrm>
            <a:custGeom>
              <a:avLst/>
              <a:gdLst>
                <a:gd name="T0" fmla="*/ 0 w 73"/>
                <a:gd name="T1" fmla="*/ 7 h 7"/>
                <a:gd name="T2" fmla="*/ 5 w 73"/>
                <a:gd name="T3" fmla="*/ 7 h 7"/>
                <a:gd name="T4" fmla="*/ 73 w 7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7">
                  <a:moveTo>
                    <a:pt x="0" y="7"/>
                  </a:moveTo>
                  <a:lnTo>
                    <a:pt x="5" y="7"/>
                  </a:lnTo>
                  <a:lnTo>
                    <a:pt x="7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Rectangle 36">
              <a:extLst>
                <a:ext uri="{FF2B5EF4-FFF2-40B4-BE49-F238E27FC236}">
                  <a16:creationId xmlns:a16="http://schemas.microsoft.com/office/drawing/2014/main" id="{37943378-C44E-860D-15E1-5C2B81208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2695"/>
              <a:ext cx="19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b="1">
                  <a:solidFill>
                    <a:srgbClr val="000000"/>
                  </a:solidFill>
                </a:rPr>
                <a:t>Recibe colaboración del Estado </a:t>
              </a:r>
              <a:endParaRPr lang="es-CO" altLang="en-US"/>
            </a:p>
          </p:txBody>
        </p:sp>
        <p:sp>
          <p:nvSpPr>
            <p:cNvPr id="15397" name="Rectangle 37">
              <a:extLst>
                <a:ext uri="{FF2B5EF4-FFF2-40B4-BE49-F238E27FC236}">
                  <a16:creationId xmlns:a16="http://schemas.microsoft.com/office/drawing/2014/main" id="{518BB223-CE71-9D9A-E0AF-65A87B7D2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859"/>
              <a:ext cx="85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b="1">
                  <a:solidFill>
                    <a:srgbClr val="000000"/>
                  </a:solidFill>
                </a:rPr>
                <a:t>Colombiano</a:t>
              </a:r>
              <a:endParaRPr lang="es-CO" altLang="en-US"/>
            </a:p>
          </p:txBody>
        </p:sp>
        <p:sp>
          <p:nvSpPr>
            <p:cNvPr id="15398" name="Rectangle 38">
              <a:extLst>
                <a:ext uri="{FF2B5EF4-FFF2-40B4-BE49-F238E27FC236}">
                  <a16:creationId xmlns:a16="http://schemas.microsoft.com/office/drawing/2014/main" id="{9D73C5E4-63A4-2827-87D7-47E6FA42A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193"/>
              <a:ext cx="15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200">
                  <a:solidFill>
                    <a:srgbClr val="000000"/>
                  </a:solidFill>
                </a:rPr>
                <a:t>SI</a:t>
              </a:r>
              <a:endParaRPr lang="es-CO" altLang="en-US"/>
            </a:p>
          </p:txBody>
        </p:sp>
        <p:sp>
          <p:nvSpPr>
            <p:cNvPr id="15399" name="Rectangle 39">
              <a:extLst>
                <a:ext uri="{FF2B5EF4-FFF2-40B4-BE49-F238E27FC236}">
                  <a16:creationId xmlns:a16="http://schemas.microsoft.com/office/drawing/2014/main" id="{8F7C6570-96E5-17DD-2B2A-ABE90FD95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4" y="3314"/>
              <a:ext cx="26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200">
                  <a:solidFill>
                    <a:srgbClr val="000000"/>
                  </a:solidFill>
                </a:rPr>
                <a:t>19%</a:t>
              </a:r>
              <a:endParaRPr lang="es-CO" altLang="en-US"/>
            </a:p>
          </p:txBody>
        </p:sp>
        <p:sp>
          <p:nvSpPr>
            <p:cNvPr id="15400" name="Rectangle 40">
              <a:extLst>
                <a:ext uri="{FF2B5EF4-FFF2-40B4-BE49-F238E27FC236}">
                  <a16:creationId xmlns:a16="http://schemas.microsoft.com/office/drawing/2014/main" id="{6A27CEFC-4CDA-130D-9809-8E0E2A3F5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" y="3667"/>
              <a:ext cx="203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200">
                  <a:solidFill>
                    <a:srgbClr val="000000"/>
                  </a:solidFill>
                </a:rPr>
                <a:t>NO</a:t>
              </a:r>
              <a:endParaRPr lang="es-CO" altLang="en-US"/>
            </a:p>
          </p:txBody>
        </p:sp>
        <p:sp>
          <p:nvSpPr>
            <p:cNvPr id="15401" name="Rectangle 41">
              <a:extLst>
                <a:ext uri="{FF2B5EF4-FFF2-40B4-BE49-F238E27FC236}">
                  <a16:creationId xmlns:a16="http://schemas.microsoft.com/office/drawing/2014/main" id="{44186B6D-A4A1-D7D7-FF4A-5AC10AE48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" y="3788"/>
              <a:ext cx="26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200">
                  <a:solidFill>
                    <a:srgbClr val="000000"/>
                  </a:solidFill>
                </a:rPr>
                <a:t>81%</a:t>
              </a:r>
              <a:endParaRPr lang="es-CO" altLang="en-US"/>
            </a:p>
          </p:txBody>
        </p:sp>
        <p:sp>
          <p:nvSpPr>
            <p:cNvPr id="15402" name="Rectangle 42">
              <a:extLst>
                <a:ext uri="{FF2B5EF4-FFF2-40B4-BE49-F238E27FC236}">
                  <a16:creationId xmlns:a16="http://schemas.microsoft.com/office/drawing/2014/main" id="{35D8FB35-6E43-D703-FBAC-6745965AD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622"/>
              <a:ext cx="2718" cy="148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04" name="Group 44">
            <a:extLst>
              <a:ext uri="{FF2B5EF4-FFF2-40B4-BE49-F238E27FC236}">
                <a16:creationId xmlns:a16="http://schemas.microsoft.com/office/drawing/2014/main" id="{B5CD206B-A4C4-4A45-9416-620B3A117DE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8200" y="1447800"/>
            <a:ext cx="4267200" cy="2362200"/>
            <a:chOff x="2928" y="912"/>
            <a:chExt cx="2688" cy="1488"/>
          </a:xfrm>
        </p:grpSpPr>
        <p:sp>
          <p:nvSpPr>
            <p:cNvPr id="15403" name="AutoShape 43">
              <a:extLst>
                <a:ext uri="{FF2B5EF4-FFF2-40B4-BE49-F238E27FC236}">
                  <a16:creationId xmlns:a16="http://schemas.microsoft.com/office/drawing/2014/main" id="{9F71D70E-8E06-DA88-6E0A-2CB16A17F53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28" y="912"/>
              <a:ext cx="2688" cy="148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Freeform 45">
              <a:extLst>
                <a:ext uri="{FF2B5EF4-FFF2-40B4-BE49-F238E27FC236}">
                  <a16:creationId xmlns:a16="http://schemas.microsoft.com/office/drawing/2014/main" id="{B35F6234-83C7-E87E-0172-AD3255706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0" y="1570"/>
              <a:ext cx="410" cy="128"/>
            </a:xfrm>
            <a:custGeom>
              <a:avLst/>
              <a:gdLst>
                <a:gd name="T0" fmla="*/ 0 w 410"/>
                <a:gd name="T1" fmla="*/ 13 h 128"/>
                <a:gd name="T2" fmla="*/ 23 w 410"/>
                <a:gd name="T3" fmla="*/ 6 h 128"/>
                <a:gd name="T4" fmla="*/ 46 w 410"/>
                <a:gd name="T5" fmla="*/ 6 h 128"/>
                <a:gd name="T6" fmla="*/ 69 w 410"/>
                <a:gd name="T7" fmla="*/ 6 h 128"/>
                <a:gd name="T8" fmla="*/ 91 w 410"/>
                <a:gd name="T9" fmla="*/ 0 h 128"/>
                <a:gd name="T10" fmla="*/ 114 w 410"/>
                <a:gd name="T11" fmla="*/ 0 h 128"/>
                <a:gd name="T12" fmla="*/ 137 w 410"/>
                <a:gd name="T13" fmla="*/ 0 h 128"/>
                <a:gd name="T14" fmla="*/ 160 w 410"/>
                <a:gd name="T15" fmla="*/ 0 h 128"/>
                <a:gd name="T16" fmla="*/ 182 w 410"/>
                <a:gd name="T17" fmla="*/ 0 h 128"/>
                <a:gd name="T18" fmla="*/ 211 w 410"/>
                <a:gd name="T19" fmla="*/ 0 h 128"/>
                <a:gd name="T20" fmla="*/ 233 w 410"/>
                <a:gd name="T21" fmla="*/ 0 h 128"/>
                <a:gd name="T22" fmla="*/ 256 w 410"/>
                <a:gd name="T23" fmla="*/ 0 h 128"/>
                <a:gd name="T24" fmla="*/ 279 w 410"/>
                <a:gd name="T25" fmla="*/ 0 h 128"/>
                <a:gd name="T26" fmla="*/ 302 w 410"/>
                <a:gd name="T27" fmla="*/ 0 h 128"/>
                <a:gd name="T28" fmla="*/ 324 w 410"/>
                <a:gd name="T29" fmla="*/ 6 h 128"/>
                <a:gd name="T30" fmla="*/ 347 w 410"/>
                <a:gd name="T31" fmla="*/ 6 h 128"/>
                <a:gd name="T32" fmla="*/ 370 w 410"/>
                <a:gd name="T33" fmla="*/ 6 h 128"/>
                <a:gd name="T34" fmla="*/ 387 w 410"/>
                <a:gd name="T35" fmla="*/ 13 h 128"/>
                <a:gd name="T36" fmla="*/ 410 w 410"/>
                <a:gd name="T37" fmla="*/ 13 h 128"/>
                <a:gd name="T38" fmla="*/ 188 w 410"/>
                <a:gd name="T39" fmla="*/ 128 h 128"/>
                <a:gd name="T40" fmla="*/ 0 w 410"/>
                <a:gd name="T41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0" h="128">
                  <a:moveTo>
                    <a:pt x="0" y="13"/>
                  </a:moveTo>
                  <a:lnTo>
                    <a:pt x="23" y="6"/>
                  </a:lnTo>
                  <a:lnTo>
                    <a:pt x="46" y="6"/>
                  </a:lnTo>
                  <a:lnTo>
                    <a:pt x="69" y="6"/>
                  </a:lnTo>
                  <a:lnTo>
                    <a:pt x="91" y="0"/>
                  </a:lnTo>
                  <a:lnTo>
                    <a:pt x="114" y="0"/>
                  </a:lnTo>
                  <a:lnTo>
                    <a:pt x="137" y="0"/>
                  </a:lnTo>
                  <a:lnTo>
                    <a:pt x="160" y="0"/>
                  </a:lnTo>
                  <a:lnTo>
                    <a:pt x="182" y="0"/>
                  </a:lnTo>
                  <a:lnTo>
                    <a:pt x="211" y="0"/>
                  </a:lnTo>
                  <a:lnTo>
                    <a:pt x="233" y="0"/>
                  </a:lnTo>
                  <a:lnTo>
                    <a:pt x="256" y="0"/>
                  </a:lnTo>
                  <a:lnTo>
                    <a:pt x="279" y="0"/>
                  </a:lnTo>
                  <a:lnTo>
                    <a:pt x="302" y="0"/>
                  </a:lnTo>
                  <a:lnTo>
                    <a:pt x="324" y="6"/>
                  </a:lnTo>
                  <a:lnTo>
                    <a:pt x="347" y="6"/>
                  </a:lnTo>
                  <a:lnTo>
                    <a:pt x="370" y="6"/>
                  </a:lnTo>
                  <a:lnTo>
                    <a:pt x="387" y="13"/>
                  </a:lnTo>
                  <a:lnTo>
                    <a:pt x="410" y="13"/>
                  </a:lnTo>
                  <a:lnTo>
                    <a:pt x="188" y="12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Freeform 46">
              <a:extLst>
                <a:ext uri="{FF2B5EF4-FFF2-40B4-BE49-F238E27FC236}">
                  <a16:creationId xmlns:a16="http://schemas.microsoft.com/office/drawing/2014/main" id="{0002ECDB-8E98-2367-832E-3195FB957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" y="1308"/>
              <a:ext cx="114" cy="262"/>
            </a:xfrm>
            <a:custGeom>
              <a:avLst/>
              <a:gdLst>
                <a:gd name="T0" fmla="*/ 20 w 20"/>
                <a:gd name="T1" fmla="*/ 0 h 41"/>
                <a:gd name="T2" fmla="*/ 15 w 20"/>
                <a:gd name="T3" fmla="*/ 0 h 41"/>
                <a:gd name="T4" fmla="*/ 0 w 20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1">
                  <a:moveTo>
                    <a:pt x="20" y="0"/>
                  </a:moveTo>
                  <a:lnTo>
                    <a:pt x="15" y="0"/>
                  </a:lnTo>
                  <a:lnTo>
                    <a:pt x="0" y="4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Freeform 47">
              <a:extLst>
                <a:ext uri="{FF2B5EF4-FFF2-40B4-BE49-F238E27FC236}">
                  <a16:creationId xmlns:a16="http://schemas.microsoft.com/office/drawing/2014/main" id="{4AAB7BF1-B876-A6C1-F40A-554080B40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0" y="1698"/>
              <a:ext cx="131" cy="223"/>
            </a:xfrm>
            <a:custGeom>
              <a:avLst/>
              <a:gdLst>
                <a:gd name="T0" fmla="*/ 131 w 131"/>
                <a:gd name="T1" fmla="*/ 89 h 223"/>
                <a:gd name="T2" fmla="*/ 120 w 131"/>
                <a:gd name="T3" fmla="*/ 83 h 223"/>
                <a:gd name="T4" fmla="*/ 103 w 131"/>
                <a:gd name="T5" fmla="*/ 83 h 223"/>
                <a:gd name="T6" fmla="*/ 86 w 131"/>
                <a:gd name="T7" fmla="*/ 76 h 223"/>
                <a:gd name="T8" fmla="*/ 74 w 131"/>
                <a:gd name="T9" fmla="*/ 70 h 223"/>
                <a:gd name="T10" fmla="*/ 63 w 131"/>
                <a:gd name="T11" fmla="*/ 63 h 223"/>
                <a:gd name="T12" fmla="*/ 52 w 131"/>
                <a:gd name="T13" fmla="*/ 57 h 223"/>
                <a:gd name="T14" fmla="*/ 40 w 131"/>
                <a:gd name="T15" fmla="*/ 51 h 223"/>
                <a:gd name="T16" fmla="*/ 29 w 131"/>
                <a:gd name="T17" fmla="*/ 44 h 223"/>
                <a:gd name="T18" fmla="*/ 23 w 131"/>
                <a:gd name="T19" fmla="*/ 38 h 223"/>
                <a:gd name="T20" fmla="*/ 12 w 131"/>
                <a:gd name="T21" fmla="*/ 31 h 223"/>
                <a:gd name="T22" fmla="*/ 6 w 131"/>
                <a:gd name="T23" fmla="*/ 25 h 223"/>
                <a:gd name="T24" fmla="*/ 6 w 131"/>
                <a:gd name="T25" fmla="*/ 19 h 223"/>
                <a:gd name="T26" fmla="*/ 0 w 131"/>
                <a:gd name="T27" fmla="*/ 12 h 223"/>
                <a:gd name="T28" fmla="*/ 0 w 131"/>
                <a:gd name="T29" fmla="*/ 6 h 223"/>
                <a:gd name="T30" fmla="*/ 0 w 131"/>
                <a:gd name="T31" fmla="*/ 0 h 223"/>
                <a:gd name="T32" fmla="*/ 0 w 131"/>
                <a:gd name="T33" fmla="*/ 134 h 223"/>
                <a:gd name="T34" fmla="*/ 0 w 131"/>
                <a:gd name="T35" fmla="*/ 140 h 223"/>
                <a:gd name="T36" fmla="*/ 0 w 131"/>
                <a:gd name="T37" fmla="*/ 146 h 223"/>
                <a:gd name="T38" fmla="*/ 6 w 131"/>
                <a:gd name="T39" fmla="*/ 153 h 223"/>
                <a:gd name="T40" fmla="*/ 6 w 131"/>
                <a:gd name="T41" fmla="*/ 159 h 223"/>
                <a:gd name="T42" fmla="*/ 12 w 131"/>
                <a:gd name="T43" fmla="*/ 166 h 223"/>
                <a:gd name="T44" fmla="*/ 23 w 131"/>
                <a:gd name="T45" fmla="*/ 172 h 223"/>
                <a:gd name="T46" fmla="*/ 29 w 131"/>
                <a:gd name="T47" fmla="*/ 178 h 223"/>
                <a:gd name="T48" fmla="*/ 40 w 131"/>
                <a:gd name="T49" fmla="*/ 185 h 223"/>
                <a:gd name="T50" fmla="*/ 52 w 131"/>
                <a:gd name="T51" fmla="*/ 191 h 223"/>
                <a:gd name="T52" fmla="*/ 63 w 131"/>
                <a:gd name="T53" fmla="*/ 197 h 223"/>
                <a:gd name="T54" fmla="*/ 74 w 131"/>
                <a:gd name="T55" fmla="*/ 204 h 223"/>
                <a:gd name="T56" fmla="*/ 86 w 131"/>
                <a:gd name="T57" fmla="*/ 210 h 223"/>
                <a:gd name="T58" fmla="*/ 103 w 131"/>
                <a:gd name="T59" fmla="*/ 217 h 223"/>
                <a:gd name="T60" fmla="*/ 120 w 131"/>
                <a:gd name="T61" fmla="*/ 217 h 223"/>
                <a:gd name="T62" fmla="*/ 131 w 131"/>
                <a:gd name="T63" fmla="*/ 223 h 223"/>
                <a:gd name="T64" fmla="*/ 131 w 131"/>
                <a:gd name="T65" fmla="*/ 8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3">
                  <a:moveTo>
                    <a:pt x="131" y="89"/>
                  </a:moveTo>
                  <a:lnTo>
                    <a:pt x="120" y="83"/>
                  </a:lnTo>
                  <a:lnTo>
                    <a:pt x="103" y="83"/>
                  </a:lnTo>
                  <a:lnTo>
                    <a:pt x="86" y="76"/>
                  </a:lnTo>
                  <a:lnTo>
                    <a:pt x="74" y="70"/>
                  </a:lnTo>
                  <a:lnTo>
                    <a:pt x="63" y="63"/>
                  </a:lnTo>
                  <a:lnTo>
                    <a:pt x="52" y="57"/>
                  </a:lnTo>
                  <a:lnTo>
                    <a:pt x="40" y="51"/>
                  </a:lnTo>
                  <a:lnTo>
                    <a:pt x="29" y="44"/>
                  </a:lnTo>
                  <a:lnTo>
                    <a:pt x="23" y="38"/>
                  </a:lnTo>
                  <a:lnTo>
                    <a:pt x="12" y="31"/>
                  </a:lnTo>
                  <a:lnTo>
                    <a:pt x="6" y="25"/>
                  </a:lnTo>
                  <a:lnTo>
                    <a:pt x="6" y="19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6" y="153"/>
                  </a:lnTo>
                  <a:lnTo>
                    <a:pt x="6" y="159"/>
                  </a:lnTo>
                  <a:lnTo>
                    <a:pt x="12" y="166"/>
                  </a:lnTo>
                  <a:lnTo>
                    <a:pt x="23" y="172"/>
                  </a:lnTo>
                  <a:lnTo>
                    <a:pt x="29" y="178"/>
                  </a:lnTo>
                  <a:lnTo>
                    <a:pt x="40" y="185"/>
                  </a:lnTo>
                  <a:lnTo>
                    <a:pt x="52" y="191"/>
                  </a:lnTo>
                  <a:lnTo>
                    <a:pt x="63" y="197"/>
                  </a:lnTo>
                  <a:lnTo>
                    <a:pt x="74" y="204"/>
                  </a:lnTo>
                  <a:lnTo>
                    <a:pt x="86" y="210"/>
                  </a:lnTo>
                  <a:lnTo>
                    <a:pt x="103" y="217"/>
                  </a:lnTo>
                  <a:lnTo>
                    <a:pt x="120" y="217"/>
                  </a:lnTo>
                  <a:lnTo>
                    <a:pt x="131" y="223"/>
                  </a:lnTo>
                  <a:lnTo>
                    <a:pt x="131" y="89"/>
                  </a:lnTo>
                  <a:close/>
                </a:path>
              </a:pathLst>
            </a:custGeom>
            <a:solidFill>
              <a:srgbClr val="4D66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Freeform 48">
              <a:extLst>
                <a:ext uri="{FF2B5EF4-FFF2-40B4-BE49-F238E27FC236}">
                  <a16:creationId xmlns:a16="http://schemas.microsoft.com/office/drawing/2014/main" id="{CE0866D9-C576-3E39-5CC7-4001B528F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0" y="1583"/>
              <a:ext cx="438" cy="204"/>
            </a:xfrm>
            <a:custGeom>
              <a:avLst/>
              <a:gdLst>
                <a:gd name="T0" fmla="*/ 131 w 438"/>
                <a:gd name="T1" fmla="*/ 204 h 204"/>
                <a:gd name="T2" fmla="*/ 120 w 438"/>
                <a:gd name="T3" fmla="*/ 198 h 204"/>
                <a:gd name="T4" fmla="*/ 103 w 438"/>
                <a:gd name="T5" fmla="*/ 198 h 204"/>
                <a:gd name="T6" fmla="*/ 86 w 438"/>
                <a:gd name="T7" fmla="*/ 191 h 204"/>
                <a:gd name="T8" fmla="*/ 74 w 438"/>
                <a:gd name="T9" fmla="*/ 185 h 204"/>
                <a:gd name="T10" fmla="*/ 63 w 438"/>
                <a:gd name="T11" fmla="*/ 178 h 204"/>
                <a:gd name="T12" fmla="*/ 46 w 438"/>
                <a:gd name="T13" fmla="*/ 172 h 204"/>
                <a:gd name="T14" fmla="*/ 35 w 438"/>
                <a:gd name="T15" fmla="*/ 166 h 204"/>
                <a:gd name="T16" fmla="*/ 29 w 438"/>
                <a:gd name="T17" fmla="*/ 159 h 204"/>
                <a:gd name="T18" fmla="*/ 23 w 438"/>
                <a:gd name="T19" fmla="*/ 153 h 204"/>
                <a:gd name="T20" fmla="*/ 12 w 438"/>
                <a:gd name="T21" fmla="*/ 146 h 204"/>
                <a:gd name="T22" fmla="*/ 6 w 438"/>
                <a:gd name="T23" fmla="*/ 140 h 204"/>
                <a:gd name="T24" fmla="*/ 6 w 438"/>
                <a:gd name="T25" fmla="*/ 134 h 204"/>
                <a:gd name="T26" fmla="*/ 0 w 438"/>
                <a:gd name="T27" fmla="*/ 127 h 204"/>
                <a:gd name="T28" fmla="*/ 0 w 438"/>
                <a:gd name="T29" fmla="*/ 121 h 204"/>
                <a:gd name="T30" fmla="*/ 0 w 438"/>
                <a:gd name="T31" fmla="*/ 115 h 204"/>
                <a:gd name="T32" fmla="*/ 0 w 438"/>
                <a:gd name="T33" fmla="*/ 108 h 204"/>
                <a:gd name="T34" fmla="*/ 0 w 438"/>
                <a:gd name="T35" fmla="*/ 102 h 204"/>
                <a:gd name="T36" fmla="*/ 6 w 438"/>
                <a:gd name="T37" fmla="*/ 89 h 204"/>
                <a:gd name="T38" fmla="*/ 12 w 438"/>
                <a:gd name="T39" fmla="*/ 83 h 204"/>
                <a:gd name="T40" fmla="*/ 17 w 438"/>
                <a:gd name="T41" fmla="*/ 76 h 204"/>
                <a:gd name="T42" fmla="*/ 23 w 438"/>
                <a:gd name="T43" fmla="*/ 70 h 204"/>
                <a:gd name="T44" fmla="*/ 29 w 438"/>
                <a:gd name="T45" fmla="*/ 63 h 204"/>
                <a:gd name="T46" fmla="*/ 40 w 438"/>
                <a:gd name="T47" fmla="*/ 57 h 204"/>
                <a:gd name="T48" fmla="*/ 52 w 438"/>
                <a:gd name="T49" fmla="*/ 51 h 204"/>
                <a:gd name="T50" fmla="*/ 63 w 438"/>
                <a:gd name="T51" fmla="*/ 44 h 204"/>
                <a:gd name="T52" fmla="*/ 74 w 438"/>
                <a:gd name="T53" fmla="*/ 44 h 204"/>
                <a:gd name="T54" fmla="*/ 86 w 438"/>
                <a:gd name="T55" fmla="*/ 38 h 204"/>
                <a:gd name="T56" fmla="*/ 103 w 438"/>
                <a:gd name="T57" fmla="*/ 31 h 204"/>
                <a:gd name="T58" fmla="*/ 120 w 438"/>
                <a:gd name="T59" fmla="*/ 25 h 204"/>
                <a:gd name="T60" fmla="*/ 137 w 438"/>
                <a:gd name="T61" fmla="*/ 19 h 204"/>
                <a:gd name="T62" fmla="*/ 154 w 438"/>
                <a:gd name="T63" fmla="*/ 12 h 204"/>
                <a:gd name="T64" fmla="*/ 177 w 438"/>
                <a:gd name="T65" fmla="*/ 12 h 204"/>
                <a:gd name="T66" fmla="*/ 194 w 438"/>
                <a:gd name="T67" fmla="*/ 6 h 204"/>
                <a:gd name="T68" fmla="*/ 211 w 438"/>
                <a:gd name="T69" fmla="*/ 6 h 204"/>
                <a:gd name="T70" fmla="*/ 233 w 438"/>
                <a:gd name="T71" fmla="*/ 0 h 204"/>
                <a:gd name="T72" fmla="*/ 250 w 438"/>
                <a:gd name="T73" fmla="*/ 0 h 204"/>
                <a:gd name="T74" fmla="*/ 438 w 438"/>
                <a:gd name="T75" fmla="*/ 115 h 204"/>
                <a:gd name="T76" fmla="*/ 131 w 438"/>
                <a:gd name="T77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8" h="204">
                  <a:moveTo>
                    <a:pt x="131" y="204"/>
                  </a:moveTo>
                  <a:lnTo>
                    <a:pt x="120" y="198"/>
                  </a:lnTo>
                  <a:lnTo>
                    <a:pt x="103" y="198"/>
                  </a:lnTo>
                  <a:lnTo>
                    <a:pt x="86" y="191"/>
                  </a:lnTo>
                  <a:lnTo>
                    <a:pt x="74" y="185"/>
                  </a:lnTo>
                  <a:lnTo>
                    <a:pt x="63" y="178"/>
                  </a:lnTo>
                  <a:lnTo>
                    <a:pt x="46" y="172"/>
                  </a:lnTo>
                  <a:lnTo>
                    <a:pt x="35" y="166"/>
                  </a:lnTo>
                  <a:lnTo>
                    <a:pt x="29" y="159"/>
                  </a:lnTo>
                  <a:lnTo>
                    <a:pt x="23" y="153"/>
                  </a:lnTo>
                  <a:lnTo>
                    <a:pt x="12" y="146"/>
                  </a:lnTo>
                  <a:lnTo>
                    <a:pt x="6" y="140"/>
                  </a:lnTo>
                  <a:lnTo>
                    <a:pt x="6" y="134"/>
                  </a:lnTo>
                  <a:lnTo>
                    <a:pt x="0" y="127"/>
                  </a:lnTo>
                  <a:lnTo>
                    <a:pt x="0" y="121"/>
                  </a:lnTo>
                  <a:lnTo>
                    <a:pt x="0" y="115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6" y="89"/>
                  </a:lnTo>
                  <a:lnTo>
                    <a:pt x="12" y="83"/>
                  </a:lnTo>
                  <a:lnTo>
                    <a:pt x="17" y="76"/>
                  </a:lnTo>
                  <a:lnTo>
                    <a:pt x="23" y="70"/>
                  </a:lnTo>
                  <a:lnTo>
                    <a:pt x="29" y="63"/>
                  </a:lnTo>
                  <a:lnTo>
                    <a:pt x="40" y="57"/>
                  </a:lnTo>
                  <a:lnTo>
                    <a:pt x="52" y="51"/>
                  </a:lnTo>
                  <a:lnTo>
                    <a:pt x="63" y="44"/>
                  </a:lnTo>
                  <a:lnTo>
                    <a:pt x="74" y="44"/>
                  </a:lnTo>
                  <a:lnTo>
                    <a:pt x="86" y="38"/>
                  </a:lnTo>
                  <a:lnTo>
                    <a:pt x="103" y="31"/>
                  </a:lnTo>
                  <a:lnTo>
                    <a:pt x="120" y="25"/>
                  </a:lnTo>
                  <a:lnTo>
                    <a:pt x="137" y="19"/>
                  </a:lnTo>
                  <a:lnTo>
                    <a:pt x="154" y="12"/>
                  </a:lnTo>
                  <a:lnTo>
                    <a:pt x="177" y="12"/>
                  </a:lnTo>
                  <a:lnTo>
                    <a:pt x="194" y="6"/>
                  </a:lnTo>
                  <a:lnTo>
                    <a:pt x="211" y="6"/>
                  </a:lnTo>
                  <a:lnTo>
                    <a:pt x="233" y="0"/>
                  </a:lnTo>
                  <a:lnTo>
                    <a:pt x="250" y="0"/>
                  </a:lnTo>
                  <a:lnTo>
                    <a:pt x="438" y="115"/>
                  </a:lnTo>
                  <a:lnTo>
                    <a:pt x="131" y="204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Freeform 49">
              <a:extLst>
                <a:ext uri="{FF2B5EF4-FFF2-40B4-BE49-F238E27FC236}">
                  <a16:creationId xmlns:a16="http://schemas.microsoft.com/office/drawing/2014/main" id="{12AC0857-3A5B-31EA-463A-773F42D9E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" y="1589"/>
              <a:ext cx="250" cy="89"/>
            </a:xfrm>
            <a:custGeom>
              <a:avLst/>
              <a:gdLst>
                <a:gd name="T0" fmla="*/ 0 w 44"/>
                <a:gd name="T1" fmla="*/ 0 h 14"/>
                <a:gd name="T2" fmla="*/ 0 w 44"/>
                <a:gd name="T3" fmla="*/ 5 h 14"/>
                <a:gd name="T4" fmla="*/ 44 w 44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4">
                  <a:moveTo>
                    <a:pt x="0" y="0"/>
                  </a:moveTo>
                  <a:lnTo>
                    <a:pt x="0" y="5"/>
                  </a:lnTo>
                  <a:lnTo>
                    <a:pt x="44" y="1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10" name="Freeform 50">
              <a:extLst>
                <a:ext uri="{FF2B5EF4-FFF2-40B4-BE49-F238E27FC236}">
                  <a16:creationId xmlns:a16="http://schemas.microsoft.com/office/drawing/2014/main" id="{C83654D9-4033-AD58-154B-07D2E13A0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" y="1698"/>
              <a:ext cx="750" cy="261"/>
            </a:xfrm>
            <a:custGeom>
              <a:avLst/>
              <a:gdLst>
                <a:gd name="T0" fmla="*/ 750 w 750"/>
                <a:gd name="T1" fmla="*/ 6 h 261"/>
                <a:gd name="T2" fmla="*/ 745 w 750"/>
                <a:gd name="T3" fmla="*/ 19 h 261"/>
                <a:gd name="T4" fmla="*/ 733 w 750"/>
                <a:gd name="T5" fmla="*/ 31 h 261"/>
                <a:gd name="T6" fmla="*/ 716 w 750"/>
                <a:gd name="T7" fmla="*/ 44 h 261"/>
                <a:gd name="T8" fmla="*/ 693 w 750"/>
                <a:gd name="T9" fmla="*/ 57 h 261"/>
                <a:gd name="T10" fmla="*/ 671 w 750"/>
                <a:gd name="T11" fmla="*/ 70 h 261"/>
                <a:gd name="T12" fmla="*/ 642 w 750"/>
                <a:gd name="T13" fmla="*/ 83 h 261"/>
                <a:gd name="T14" fmla="*/ 603 w 750"/>
                <a:gd name="T15" fmla="*/ 95 h 261"/>
                <a:gd name="T16" fmla="*/ 568 w 750"/>
                <a:gd name="T17" fmla="*/ 102 h 261"/>
                <a:gd name="T18" fmla="*/ 523 w 750"/>
                <a:gd name="T19" fmla="*/ 108 h 261"/>
                <a:gd name="T20" fmla="*/ 483 w 750"/>
                <a:gd name="T21" fmla="*/ 114 h 261"/>
                <a:gd name="T22" fmla="*/ 438 w 750"/>
                <a:gd name="T23" fmla="*/ 121 h 261"/>
                <a:gd name="T24" fmla="*/ 387 w 750"/>
                <a:gd name="T25" fmla="*/ 121 h 261"/>
                <a:gd name="T26" fmla="*/ 341 w 750"/>
                <a:gd name="T27" fmla="*/ 127 h 261"/>
                <a:gd name="T28" fmla="*/ 284 w 750"/>
                <a:gd name="T29" fmla="*/ 127 h 261"/>
                <a:gd name="T30" fmla="*/ 239 w 750"/>
                <a:gd name="T31" fmla="*/ 127 h 261"/>
                <a:gd name="T32" fmla="*/ 193 w 750"/>
                <a:gd name="T33" fmla="*/ 121 h 261"/>
                <a:gd name="T34" fmla="*/ 142 w 750"/>
                <a:gd name="T35" fmla="*/ 114 h 261"/>
                <a:gd name="T36" fmla="*/ 102 w 750"/>
                <a:gd name="T37" fmla="*/ 108 h 261"/>
                <a:gd name="T38" fmla="*/ 63 w 750"/>
                <a:gd name="T39" fmla="*/ 102 h 261"/>
                <a:gd name="T40" fmla="*/ 17 w 750"/>
                <a:gd name="T41" fmla="*/ 95 h 261"/>
                <a:gd name="T42" fmla="*/ 0 w 750"/>
                <a:gd name="T43" fmla="*/ 223 h 261"/>
                <a:gd name="T44" fmla="*/ 40 w 750"/>
                <a:gd name="T45" fmla="*/ 236 h 261"/>
                <a:gd name="T46" fmla="*/ 80 w 750"/>
                <a:gd name="T47" fmla="*/ 242 h 261"/>
                <a:gd name="T48" fmla="*/ 119 w 750"/>
                <a:gd name="T49" fmla="*/ 249 h 261"/>
                <a:gd name="T50" fmla="*/ 171 w 750"/>
                <a:gd name="T51" fmla="*/ 255 h 261"/>
                <a:gd name="T52" fmla="*/ 216 w 750"/>
                <a:gd name="T53" fmla="*/ 255 h 261"/>
                <a:gd name="T54" fmla="*/ 262 w 750"/>
                <a:gd name="T55" fmla="*/ 261 h 261"/>
                <a:gd name="T56" fmla="*/ 318 w 750"/>
                <a:gd name="T57" fmla="*/ 261 h 261"/>
                <a:gd name="T58" fmla="*/ 364 w 750"/>
                <a:gd name="T59" fmla="*/ 261 h 261"/>
                <a:gd name="T60" fmla="*/ 409 w 750"/>
                <a:gd name="T61" fmla="*/ 255 h 261"/>
                <a:gd name="T62" fmla="*/ 460 w 750"/>
                <a:gd name="T63" fmla="*/ 255 h 261"/>
                <a:gd name="T64" fmla="*/ 500 w 750"/>
                <a:gd name="T65" fmla="*/ 249 h 261"/>
                <a:gd name="T66" fmla="*/ 546 w 750"/>
                <a:gd name="T67" fmla="*/ 242 h 261"/>
                <a:gd name="T68" fmla="*/ 585 w 750"/>
                <a:gd name="T69" fmla="*/ 229 h 261"/>
                <a:gd name="T70" fmla="*/ 620 w 750"/>
                <a:gd name="T71" fmla="*/ 223 h 261"/>
                <a:gd name="T72" fmla="*/ 654 w 750"/>
                <a:gd name="T73" fmla="*/ 210 h 261"/>
                <a:gd name="T74" fmla="*/ 682 w 750"/>
                <a:gd name="T75" fmla="*/ 197 h 261"/>
                <a:gd name="T76" fmla="*/ 705 w 750"/>
                <a:gd name="T77" fmla="*/ 191 h 261"/>
                <a:gd name="T78" fmla="*/ 728 w 750"/>
                <a:gd name="T79" fmla="*/ 172 h 261"/>
                <a:gd name="T80" fmla="*/ 739 w 750"/>
                <a:gd name="T81" fmla="*/ 159 h 261"/>
                <a:gd name="T82" fmla="*/ 745 w 750"/>
                <a:gd name="T83" fmla="*/ 146 h 261"/>
                <a:gd name="T84" fmla="*/ 750 w 750"/>
                <a:gd name="T85" fmla="*/ 13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0" h="261">
                  <a:moveTo>
                    <a:pt x="750" y="0"/>
                  </a:moveTo>
                  <a:lnTo>
                    <a:pt x="750" y="6"/>
                  </a:lnTo>
                  <a:lnTo>
                    <a:pt x="745" y="12"/>
                  </a:lnTo>
                  <a:lnTo>
                    <a:pt x="745" y="19"/>
                  </a:lnTo>
                  <a:lnTo>
                    <a:pt x="739" y="25"/>
                  </a:lnTo>
                  <a:lnTo>
                    <a:pt x="733" y="31"/>
                  </a:lnTo>
                  <a:lnTo>
                    <a:pt x="728" y="38"/>
                  </a:lnTo>
                  <a:lnTo>
                    <a:pt x="716" y="44"/>
                  </a:lnTo>
                  <a:lnTo>
                    <a:pt x="705" y="57"/>
                  </a:lnTo>
                  <a:lnTo>
                    <a:pt x="693" y="57"/>
                  </a:lnTo>
                  <a:lnTo>
                    <a:pt x="682" y="63"/>
                  </a:lnTo>
                  <a:lnTo>
                    <a:pt x="671" y="70"/>
                  </a:lnTo>
                  <a:lnTo>
                    <a:pt x="654" y="76"/>
                  </a:lnTo>
                  <a:lnTo>
                    <a:pt x="642" y="83"/>
                  </a:lnTo>
                  <a:lnTo>
                    <a:pt x="620" y="89"/>
                  </a:lnTo>
                  <a:lnTo>
                    <a:pt x="603" y="95"/>
                  </a:lnTo>
                  <a:lnTo>
                    <a:pt x="585" y="95"/>
                  </a:lnTo>
                  <a:lnTo>
                    <a:pt x="568" y="102"/>
                  </a:lnTo>
                  <a:lnTo>
                    <a:pt x="546" y="108"/>
                  </a:lnTo>
                  <a:lnTo>
                    <a:pt x="523" y="108"/>
                  </a:lnTo>
                  <a:lnTo>
                    <a:pt x="500" y="114"/>
                  </a:lnTo>
                  <a:lnTo>
                    <a:pt x="483" y="114"/>
                  </a:lnTo>
                  <a:lnTo>
                    <a:pt x="460" y="121"/>
                  </a:lnTo>
                  <a:lnTo>
                    <a:pt x="438" y="121"/>
                  </a:lnTo>
                  <a:lnTo>
                    <a:pt x="409" y="121"/>
                  </a:lnTo>
                  <a:lnTo>
                    <a:pt x="387" y="121"/>
                  </a:lnTo>
                  <a:lnTo>
                    <a:pt x="364" y="127"/>
                  </a:lnTo>
                  <a:lnTo>
                    <a:pt x="341" y="127"/>
                  </a:lnTo>
                  <a:lnTo>
                    <a:pt x="318" y="127"/>
                  </a:lnTo>
                  <a:lnTo>
                    <a:pt x="284" y="127"/>
                  </a:lnTo>
                  <a:lnTo>
                    <a:pt x="262" y="127"/>
                  </a:lnTo>
                  <a:lnTo>
                    <a:pt x="239" y="127"/>
                  </a:lnTo>
                  <a:lnTo>
                    <a:pt x="216" y="121"/>
                  </a:lnTo>
                  <a:lnTo>
                    <a:pt x="193" y="121"/>
                  </a:lnTo>
                  <a:lnTo>
                    <a:pt x="171" y="121"/>
                  </a:lnTo>
                  <a:lnTo>
                    <a:pt x="142" y="114"/>
                  </a:lnTo>
                  <a:lnTo>
                    <a:pt x="119" y="114"/>
                  </a:lnTo>
                  <a:lnTo>
                    <a:pt x="102" y="108"/>
                  </a:lnTo>
                  <a:lnTo>
                    <a:pt x="80" y="108"/>
                  </a:lnTo>
                  <a:lnTo>
                    <a:pt x="63" y="102"/>
                  </a:lnTo>
                  <a:lnTo>
                    <a:pt x="40" y="102"/>
                  </a:lnTo>
                  <a:lnTo>
                    <a:pt x="17" y="95"/>
                  </a:lnTo>
                  <a:lnTo>
                    <a:pt x="0" y="89"/>
                  </a:lnTo>
                  <a:lnTo>
                    <a:pt x="0" y="223"/>
                  </a:lnTo>
                  <a:lnTo>
                    <a:pt x="17" y="229"/>
                  </a:lnTo>
                  <a:lnTo>
                    <a:pt x="40" y="236"/>
                  </a:lnTo>
                  <a:lnTo>
                    <a:pt x="63" y="236"/>
                  </a:lnTo>
                  <a:lnTo>
                    <a:pt x="80" y="242"/>
                  </a:lnTo>
                  <a:lnTo>
                    <a:pt x="102" y="242"/>
                  </a:lnTo>
                  <a:lnTo>
                    <a:pt x="119" y="249"/>
                  </a:lnTo>
                  <a:lnTo>
                    <a:pt x="142" y="249"/>
                  </a:lnTo>
                  <a:lnTo>
                    <a:pt x="171" y="255"/>
                  </a:lnTo>
                  <a:lnTo>
                    <a:pt x="193" y="255"/>
                  </a:lnTo>
                  <a:lnTo>
                    <a:pt x="216" y="255"/>
                  </a:lnTo>
                  <a:lnTo>
                    <a:pt x="239" y="261"/>
                  </a:lnTo>
                  <a:lnTo>
                    <a:pt x="262" y="261"/>
                  </a:lnTo>
                  <a:lnTo>
                    <a:pt x="284" y="261"/>
                  </a:lnTo>
                  <a:lnTo>
                    <a:pt x="318" y="261"/>
                  </a:lnTo>
                  <a:lnTo>
                    <a:pt x="341" y="261"/>
                  </a:lnTo>
                  <a:lnTo>
                    <a:pt x="364" y="261"/>
                  </a:lnTo>
                  <a:lnTo>
                    <a:pt x="387" y="255"/>
                  </a:lnTo>
                  <a:lnTo>
                    <a:pt x="409" y="255"/>
                  </a:lnTo>
                  <a:lnTo>
                    <a:pt x="438" y="255"/>
                  </a:lnTo>
                  <a:lnTo>
                    <a:pt x="460" y="255"/>
                  </a:lnTo>
                  <a:lnTo>
                    <a:pt x="483" y="249"/>
                  </a:lnTo>
                  <a:lnTo>
                    <a:pt x="500" y="249"/>
                  </a:lnTo>
                  <a:lnTo>
                    <a:pt x="523" y="242"/>
                  </a:lnTo>
                  <a:lnTo>
                    <a:pt x="546" y="242"/>
                  </a:lnTo>
                  <a:lnTo>
                    <a:pt x="568" y="236"/>
                  </a:lnTo>
                  <a:lnTo>
                    <a:pt x="585" y="229"/>
                  </a:lnTo>
                  <a:lnTo>
                    <a:pt x="603" y="229"/>
                  </a:lnTo>
                  <a:lnTo>
                    <a:pt x="620" y="223"/>
                  </a:lnTo>
                  <a:lnTo>
                    <a:pt x="642" y="217"/>
                  </a:lnTo>
                  <a:lnTo>
                    <a:pt x="654" y="210"/>
                  </a:lnTo>
                  <a:lnTo>
                    <a:pt x="671" y="204"/>
                  </a:lnTo>
                  <a:lnTo>
                    <a:pt x="682" y="197"/>
                  </a:lnTo>
                  <a:lnTo>
                    <a:pt x="693" y="191"/>
                  </a:lnTo>
                  <a:lnTo>
                    <a:pt x="705" y="191"/>
                  </a:lnTo>
                  <a:lnTo>
                    <a:pt x="716" y="178"/>
                  </a:lnTo>
                  <a:lnTo>
                    <a:pt x="728" y="172"/>
                  </a:lnTo>
                  <a:lnTo>
                    <a:pt x="733" y="166"/>
                  </a:lnTo>
                  <a:lnTo>
                    <a:pt x="739" y="159"/>
                  </a:lnTo>
                  <a:lnTo>
                    <a:pt x="745" y="153"/>
                  </a:lnTo>
                  <a:lnTo>
                    <a:pt x="745" y="146"/>
                  </a:lnTo>
                  <a:lnTo>
                    <a:pt x="750" y="140"/>
                  </a:lnTo>
                  <a:lnTo>
                    <a:pt x="750" y="134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rgbClr val="4D4D8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1" name="Freeform 51">
              <a:extLst>
                <a:ext uri="{FF2B5EF4-FFF2-40B4-BE49-F238E27FC236}">
                  <a16:creationId xmlns:a16="http://schemas.microsoft.com/office/drawing/2014/main" id="{2EDFC317-F81E-24BB-A56E-49188823E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" y="1583"/>
              <a:ext cx="750" cy="242"/>
            </a:xfrm>
            <a:custGeom>
              <a:avLst/>
              <a:gdLst>
                <a:gd name="T0" fmla="*/ 529 w 750"/>
                <a:gd name="T1" fmla="*/ 0 h 242"/>
                <a:gd name="T2" fmla="*/ 546 w 750"/>
                <a:gd name="T3" fmla="*/ 6 h 242"/>
                <a:gd name="T4" fmla="*/ 568 w 750"/>
                <a:gd name="T5" fmla="*/ 12 h 242"/>
                <a:gd name="T6" fmla="*/ 591 w 750"/>
                <a:gd name="T7" fmla="*/ 12 h 242"/>
                <a:gd name="T8" fmla="*/ 608 w 750"/>
                <a:gd name="T9" fmla="*/ 19 h 242"/>
                <a:gd name="T10" fmla="*/ 625 w 750"/>
                <a:gd name="T11" fmla="*/ 25 h 242"/>
                <a:gd name="T12" fmla="*/ 642 w 750"/>
                <a:gd name="T13" fmla="*/ 31 h 242"/>
                <a:gd name="T14" fmla="*/ 659 w 750"/>
                <a:gd name="T15" fmla="*/ 38 h 242"/>
                <a:gd name="T16" fmla="*/ 676 w 750"/>
                <a:gd name="T17" fmla="*/ 44 h 242"/>
                <a:gd name="T18" fmla="*/ 688 w 750"/>
                <a:gd name="T19" fmla="*/ 44 h 242"/>
                <a:gd name="T20" fmla="*/ 699 w 750"/>
                <a:gd name="T21" fmla="*/ 51 h 242"/>
                <a:gd name="T22" fmla="*/ 710 w 750"/>
                <a:gd name="T23" fmla="*/ 63 h 242"/>
                <a:gd name="T24" fmla="*/ 722 w 750"/>
                <a:gd name="T25" fmla="*/ 70 h 242"/>
                <a:gd name="T26" fmla="*/ 728 w 750"/>
                <a:gd name="T27" fmla="*/ 76 h 242"/>
                <a:gd name="T28" fmla="*/ 733 w 750"/>
                <a:gd name="T29" fmla="*/ 83 h 242"/>
                <a:gd name="T30" fmla="*/ 739 w 750"/>
                <a:gd name="T31" fmla="*/ 89 h 242"/>
                <a:gd name="T32" fmla="*/ 745 w 750"/>
                <a:gd name="T33" fmla="*/ 95 h 242"/>
                <a:gd name="T34" fmla="*/ 745 w 750"/>
                <a:gd name="T35" fmla="*/ 102 h 242"/>
                <a:gd name="T36" fmla="*/ 750 w 750"/>
                <a:gd name="T37" fmla="*/ 108 h 242"/>
                <a:gd name="T38" fmla="*/ 750 w 750"/>
                <a:gd name="T39" fmla="*/ 115 h 242"/>
                <a:gd name="T40" fmla="*/ 745 w 750"/>
                <a:gd name="T41" fmla="*/ 121 h 242"/>
                <a:gd name="T42" fmla="*/ 745 w 750"/>
                <a:gd name="T43" fmla="*/ 134 h 242"/>
                <a:gd name="T44" fmla="*/ 739 w 750"/>
                <a:gd name="T45" fmla="*/ 140 h 242"/>
                <a:gd name="T46" fmla="*/ 733 w 750"/>
                <a:gd name="T47" fmla="*/ 146 h 242"/>
                <a:gd name="T48" fmla="*/ 728 w 750"/>
                <a:gd name="T49" fmla="*/ 153 h 242"/>
                <a:gd name="T50" fmla="*/ 722 w 750"/>
                <a:gd name="T51" fmla="*/ 159 h 242"/>
                <a:gd name="T52" fmla="*/ 710 w 750"/>
                <a:gd name="T53" fmla="*/ 166 h 242"/>
                <a:gd name="T54" fmla="*/ 699 w 750"/>
                <a:gd name="T55" fmla="*/ 172 h 242"/>
                <a:gd name="T56" fmla="*/ 688 w 750"/>
                <a:gd name="T57" fmla="*/ 178 h 242"/>
                <a:gd name="T58" fmla="*/ 676 w 750"/>
                <a:gd name="T59" fmla="*/ 185 h 242"/>
                <a:gd name="T60" fmla="*/ 659 w 750"/>
                <a:gd name="T61" fmla="*/ 191 h 242"/>
                <a:gd name="T62" fmla="*/ 648 w 750"/>
                <a:gd name="T63" fmla="*/ 198 h 242"/>
                <a:gd name="T64" fmla="*/ 631 w 750"/>
                <a:gd name="T65" fmla="*/ 198 h 242"/>
                <a:gd name="T66" fmla="*/ 608 w 750"/>
                <a:gd name="T67" fmla="*/ 204 h 242"/>
                <a:gd name="T68" fmla="*/ 591 w 750"/>
                <a:gd name="T69" fmla="*/ 210 h 242"/>
                <a:gd name="T70" fmla="*/ 574 w 750"/>
                <a:gd name="T71" fmla="*/ 217 h 242"/>
                <a:gd name="T72" fmla="*/ 557 w 750"/>
                <a:gd name="T73" fmla="*/ 217 h 242"/>
                <a:gd name="T74" fmla="*/ 529 w 750"/>
                <a:gd name="T75" fmla="*/ 223 h 242"/>
                <a:gd name="T76" fmla="*/ 506 w 750"/>
                <a:gd name="T77" fmla="*/ 229 h 242"/>
                <a:gd name="T78" fmla="*/ 489 w 750"/>
                <a:gd name="T79" fmla="*/ 229 h 242"/>
                <a:gd name="T80" fmla="*/ 466 w 750"/>
                <a:gd name="T81" fmla="*/ 229 h 242"/>
                <a:gd name="T82" fmla="*/ 438 w 750"/>
                <a:gd name="T83" fmla="*/ 236 h 242"/>
                <a:gd name="T84" fmla="*/ 415 w 750"/>
                <a:gd name="T85" fmla="*/ 236 h 242"/>
                <a:gd name="T86" fmla="*/ 392 w 750"/>
                <a:gd name="T87" fmla="*/ 236 h 242"/>
                <a:gd name="T88" fmla="*/ 370 w 750"/>
                <a:gd name="T89" fmla="*/ 242 h 242"/>
                <a:gd name="T90" fmla="*/ 341 w 750"/>
                <a:gd name="T91" fmla="*/ 242 h 242"/>
                <a:gd name="T92" fmla="*/ 318 w 750"/>
                <a:gd name="T93" fmla="*/ 242 h 242"/>
                <a:gd name="T94" fmla="*/ 296 w 750"/>
                <a:gd name="T95" fmla="*/ 242 h 242"/>
                <a:gd name="T96" fmla="*/ 267 w 750"/>
                <a:gd name="T97" fmla="*/ 242 h 242"/>
                <a:gd name="T98" fmla="*/ 245 w 750"/>
                <a:gd name="T99" fmla="*/ 242 h 242"/>
                <a:gd name="T100" fmla="*/ 216 w 750"/>
                <a:gd name="T101" fmla="*/ 236 h 242"/>
                <a:gd name="T102" fmla="*/ 193 w 750"/>
                <a:gd name="T103" fmla="*/ 236 h 242"/>
                <a:gd name="T104" fmla="*/ 171 w 750"/>
                <a:gd name="T105" fmla="*/ 236 h 242"/>
                <a:gd name="T106" fmla="*/ 148 w 750"/>
                <a:gd name="T107" fmla="*/ 229 h 242"/>
                <a:gd name="T108" fmla="*/ 119 w 750"/>
                <a:gd name="T109" fmla="*/ 229 h 242"/>
                <a:gd name="T110" fmla="*/ 102 w 750"/>
                <a:gd name="T111" fmla="*/ 223 h 242"/>
                <a:gd name="T112" fmla="*/ 80 w 750"/>
                <a:gd name="T113" fmla="*/ 223 h 242"/>
                <a:gd name="T114" fmla="*/ 63 w 750"/>
                <a:gd name="T115" fmla="*/ 217 h 242"/>
                <a:gd name="T116" fmla="*/ 40 w 750"/>
                <a:gd name="T117" fmla="*/ 217 h 242"/>
                <a:gd name="T118" fmla="*/ 17 w 750"/>
                <a:gd name="T119" fmla="*/ 210 h 242"/>
                <a:gd name="T120" fmla="*/ 0 w 750"/>
                <a:gd name="T121" fmla="*/ 204 h 242"/>
                <a:gd name="T122" fmla="*/ 307 w 750"/>
                <a:gd name="T123" fmla="*/ 115 h 242"/>
                <a:gd name="T124" fmla="*/ 529 w 750"/>
                <a:gd name="T12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0" h="242">
                  <a:moveTo>
                    <a:pt x="529" y="0"/>
                  </a:moveTo>
                  <a:lnTo>
                    <a:pt x="546" y="6"/>
                  </a:lnTo>
                  <a:lnTo>
                    <a:pt x="568" y="12"/>
                  </a:lnTo>
                  <a:lnTo>
                    <a:pt x="591" y="12"/>
                  </a:lnTo>
                  <a:lnTo>
                    <a:pt x="608" y="19"/>
                  </a:lnTo>
                  <a:lnTo>
                    <a:pt x="625" y="25"/>
                  </a:lnTo>
                  <a:lnTo>
                    <a:pt x="642" y="31"/>
                  </a:lnTo>
                  <a:lnTo>
                    <a:pt x="659" y="38"/>
                  </a:lnTo>
                  <a:lnTo>
                    <a:pt x="676" y="44"/>
                  </a:lnTo>
                  <a:lnTo>
                    <a:pt x="688" y="44"/>
                  </a:lnTo>
                  <a:lnTo>
                    <a:pt x="699" y="51"/>
                  </a:lnTo>
                  <a:lnTo>
                    <a:pt x="710" y="63"/>
                  </a:lnTo>
                  <a:lnTo>
                    <a:pt x="722" y="70"/>
                  </a:lnTo>
                  <a:lnTo>
                    <a:pt x="728" y="76"/>
                  </a:lnTo>
                  <a:lnTo>
                    <a:pt x="733" y="83"/>
                  </a:lnTo>
                  <a:lnTo>
                    <a:pt x="739" y="89"/>
                  </a:lnTo>
                  <a:lnTo>
                    <a:pt x="745" y="95"/>
                  </a:lnTo>
                  <a:lnTo>
                    <a:pt x="745" y="102"/>
                  </a:lnTo>
                  <a:lnTo>
                    <a:pt x="750" y="108"/>
                  </a:lnTo>
                  <a:lnTo>
                    <a:pt x="750" y="115"/>
                  </a:lnTo>
                  <a:lnTo>
                    <a:pt x="745" y="121"/>
                  </a:lnTo>
                  <a:lnTo>
                    <a:pt x="745" y="134"/>
                  </a:lnTo>
                  <a:lnTo>
                    <a:pt x="739" y="140"/>
                  </a:lnTo>
                  <a:lnTo>
                    <a:pt x="733" y="146"/>
                  </a:lnTo>
                  <a:lnTo>
                    <a:pt x="728" y="153"/>
                  </a:lnTo>
                  <a:lnTo>
                    <a:pt x="722" y="159"/>
                  </a:lnTo>
                  <a:lnTo>
                    <a:pt x="710" y="166"/>
                  </a:lnTo>
                  <a:lnTo>
                    <a:pt x="699" y="172"/>
                  </a:lnTo>
                  <a:lnTo>
                    <a:pt x="688" y="178"/>
                  </a:lnTo>
                  <a:lnTo>
                    <a:pt x="676" y="185"/>
                  </a:lnTo>
                  <a:lnTo>
                    <a:pt x="659" y="191"/>
                  </a:lnTo>
                  <a:lnTo>
                    <a:pt x="648" y="198"/>
                  </a:lnTo>
                  <a:lnTo>
                    <a:pt x="631" y="198"/>
                  </a:lnTo>
                  <a:lnTo>
                    <a:pt x="608" y="204"/>
                  </a:lnTo>
                  <a:lnTo>
                    <a:pt x="591" y="210"/>
                  </a:lnTo>
                  <a:lnTo>
                    <a:pt x="574" y="217"/>
                  </a:lnTo>
                  <a:lnTo>
                    <a:pt x="557" y="217"/>
                  </a:lnTo>
                  <a:lnTo>
                    <a:pt x="529" y="223"/>
                  </a:lnTo>
                  <a:lnTo>
                    <a:pt x="506" y="229"/>
                  </a:lnTo>
                  <a:lnTo>
                    <a:pt x="489" y="229"/>
                  </a:lnTo>
                  <a:lnTo>
                    <a:pt x="466" y="229"/>
                  </a:lnTo>
                  <a:lnTo>
                    <a:pt x="438" y="236"/>
                  </a:lnTo>
                  <a:lnTo>
                    <a:pt x="415" y="236"/>
                  </a:lnTo>
                  <a:lnTo>
                    <a:pt x="392" y="236"/>
                  </a:lnTo>
                  <a:lnTo>
                    <a:pt x="370" y="242"/>
                  </a:lnTo>
                  <a:lnTo>
                    <a:pt x="341" y="242"/>
                  </a:lnTo>
                  <a:lnTo>
                    <a:pt x="318" y="242"/>
                  </a:lnTo>
                  <a:lnTo>
                    <a:pt x="296" y="242"/>
                  </a:lnTo>
                  <a:lnTo>
                    <a:pt x="267" y="242"/>
                  </a:lnTo>
                  <a:lnTo>
                    <a:pt x="245" y="242"/>
                  </a:lnTo>
                  <a:lnTo>
                    <a:pt x="216" y="236"/>
                  </a:lnTo>
                  <a:lnTo>
                    <a:pt x="193" y="236"/>
                  </a:lnTo>
                  <a:lnTo>
                    <a:pt x="171" y="236"/>
                  </a:lnTo>
                  <a:lnTo>
                    <a:pt x="148" y="229"/>
                  </a:lnTo>
                  <a:lnTo>
                    <a:pt x="119" y="229"/>
                  </a:lnTo>
                  <a:lnTo>
                    <a:pt x="102" y="223"/>
                  </a:lnTo>
                  <a:lnTo>
                    <a:pt x="80" y="223"/>
                  </a:lnTo>
                  <a:lnTo>
                    <a:pt x="63" y="217"/>
                  </a:lnTo>
                  <a:lnTo>
                    <a:pt x="40" y="217"/>
                  </a:lnTo>
                  <a:lnTo>
                    <a:pt x="17" y="210"/>
                  </a:lnTo>
                  <a:lnTo>
                    <a:pt x="0" y="204"/>
                  </a:lnTo>
                  <a:lnTo>
                    <a:pt x="307" y="115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9999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2" name="Freeform 52">
              <a:extLst>
                <a:ext uri="{FF2B5EF4-FFF2-40B4-BE49-F238E27FC236}">
                  <a16:creationId xmlns:a16="http://schemas.microsoft.com/office/drawing/2014/main" id="{AED9CF65-FBBC-C495-E016-5A22F6D74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" y="1908"/>
              <a:ext cx="222" cy="64"/>
            </a:xfrm>
            <a:custGeom>
              <a:avLst/>
              <a:gdLst>
                <a:gd name="T0" fmla="*/ 39 w 39"/>
                <a:gd name="T1" fmla="*/ 10 h 10"/>
                <a:gd name="T2" fmla="*/ 34 w 39"/>
                <a:gd name="T3" fmla="*/ 10 h 10"/>
                <a:gd name="T4" fmla="*/ 0 w 3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10">
                  <a:moveTo>
                    <a:pt x="39" y="10"/>
                  </a:moveTo>
                  <a:lnTo>
                    <a:pt x="34" y="1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13" name="Rectangle 53">
              <a:extLst>
                <a:ext uri="{FF2B5EF4-FFF2-40B4-BE49-F238E27FC236}">
                  <a16:creationId xmlns:a16="http://schemas.microsoft.com/office/drawing/2014/main" id="{F7717F6B-6C3D-8723-80D3-F3AF527ED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" y="1001"/>
              <a:ext cx="1489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300" b="1">
                  <a:solidFill>
                    <a:srgbClr val="000000"/>
                  </a:solidFill>
                </a:rPr>
                <a:t>De donde provienen los recursos</a:t>
              </a:r>
              <a:endParaRPr lang="es-CO" altLang="en-US"/>
            </a:p>
          </p:txBody>
        </p:sp>
        <p:sp>
          <p:nvSpPr>
            <p:cNvPr id="15414" name="Rectangle 54">
              <a:extLst>
                <a:ext uri="{FF2B5EF4-FFF2-40B4-BE49-F238E27FC236}">
                  <a16:creationId xmlns:a16="http://schemas.microsoft.com/office/drawing/2014/main" id="{DB0D2554-F964-EFC0-88A1-43F59A89B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" y="1864"/>
              <a:ext cx="46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100" b="1">
                  <a:solidFill>
                    <a:srgbClr val="000000"/>
                  </a:solidFill>
                </a:rPr>
                <a:t>Pensiones</a:t>
              </a:r>
              <a:endParaRPr lang="es-CO" altLang="en-US"/>
            </a:p>
          </p:txBody>
        </p:sp>
        <p:sp>
          <p:nvSpPr>
            <p:cNvPr id="15415" name="Rectangle 55">
              <a:extLst>
                <a:ext uri="{FF2B5EF4-FFF2-40B4-BE49-F238E27FC236}">
                  <a16:creationId xmlns:a16="http://schemas.microsoft.com/office/drawing/2014/main" id="{E08F3DCF-FBB9-52B1-C37E-7FFFF15B8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0" y="1979"/>
              <a:ext cx="20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100" b="1">
                  <a:solidFill>
                    <a:srgbClr val="000000"/>
                  </a:solidFill>
                </a:rPr>
                <a:t>54%</a:t>
              </a:r>
              <a:endParaRPr lang="es-CO" altLang="en-US"/>
            </a:p>
          </p:txBody>
        </p:sp>
        <p:sp>
          <p:nvSpPr>
            <p:cNvPr id="15416" name="Rectangle 56">
              <a:extLst>
                <a:ext uri="{FF2B5EF4-FFF2-40B4-BE49-F238E27FC236}">
                  <a16:creationId xmlns:a16="http://schemas.microsoft.com/office/drawing/2014/main" id="{548F7094-C837-904C-A94E-15EC406AB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" y="1199"/>
              <a:ext cx="34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100" b="1">
                  <a:solidFill>
                    <a:srgbClr val="000000"/>
                  </a:solidFill>
                </a:rPr>
                <a:t>Privada</a:t>
              </a:r>
              <a:endParaRPr lang="es-CO" altLang="en-US"/>
            </a:p>
          </p:txBody>
        </p:sp>
        <p:sp>
          <p:nvSpPr>
            <p:cNvPr id="15417" name="Rectangle 57">
              <a:extLst>
                <a:ext uri="{FF2B5EF4-FFF2-40B4-BE49-F238E27FC236}">
                  <a16:creationId xmlns:a16="http://schemas.microsoft.com/office/drawing/2014/main" id="{267654DC-D800-74F5-8AF4-6E0743CD4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0" y="1314"/>
              <a:ext cx="20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100" b="1">
                  <a:solidFill>
                    <a:srgbClr val="000000"/>
                  </a:solidFill>
                </a:rPr>
                <a:t>15%</a:t>
              </a:r>
              <a:endParaRPr lang="es-CO" altLang="en-US"/>
            </a:p>
          </p:txBody>
        </p:sp>
        <p:sp>
          <p:nvSpPr>
            <p:cNvPr id="15418" name="Rectangle 58">
              <a:extLst>
                <a:ext uri="{FF2B5EF4-FFF2-40B4-BE49-F238E27FC236}">
                  <a16:creationId xmlns:a16="http://schemas.microsoft.com/office/drawing/2014/main" id="{39CF4936-EE57-C1C4-2DE2-DEEA9388D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7" y="1353"/>
              <a:ext cx="540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100" b="1">
                  <a:solidFill>
                    <a:srgbClr val="000000"/>
                  </a:solidFill>
                </a:rPr>
                <a:t>Donaciones </a:t>
              </a:r>
              <a:endParaRPr lang="es-CO" altLang="en-US"/>
            </a:p>
          </p:txBody>
        </p:sp>
        <p:sp>
          <p:nvSpPr>
            <p:cNvPr id="15419" name="Rectangle 59">
              <a:extLst>
                <a:ext uri="{FF2B5EF4-FFF2-40B4-BE49-F238E27FC236}">
                  <a16:creationId xmlns:a16="http://schemas.microsoft.com/office/drawing/2014/main" id="{D043B498-A016-9430-2D2A-10276C90D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1468"/>
              <a:ext cx="20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CO" altLang="en-US" sz="1100" b="1">
                  <a:solidFill>
                    <a:srgbClr val="000000"/>
                  </a:solidFill>
                </a:rPr>
                <a:t>31%</a:t>
              </a:r>
              <a:endParaRPr lang="es-CO" altLang="en-US"/>
            </a:p>
          </p:txBody>
        </p:sp>
      </p:grpSp>
      <p:pic>
        <p:nvPicPr>
          <p:cNvPr id="15420" name="Picture 60">
            <a:extLst>
              <a:ext uri="{FF2B5EF4-FFF2-40B4-BE49-F238E27FC236}">
                <a16:creationId xmlns:a16="http://schemas.microsoft.com/office/drawing/2014/main" id="{7FCFEF36-3FC1-CCE5-C177-B698B9DD7F73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200" y="228600"/>
            <a:ext cx="838200" cy="69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0D69972-B0D9-E203-5AEE-65D59CCB17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 sz="4000" b="1">
                <a:solidFill>
                  <a:schemeClr val="tx1"/>
                </a:solidFill>
              </a:rPr>
              <a:t>ESTRATEGIAS PARA OBTENCION DE RECURSOS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03B1433-8F72-2565-A382-A236C97FDC6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CO" altLang="en-US" sz="1400" b="1"/>
          </a:p>
          <a:p>
            <a:pPr>
              <a:lnSpc>
                <a:spcPct val="80000"/>
              </a:lnSpc>
            </a:pPr>
            <a:endParaRPr lang="es-CO" altLang="en-US" sz="1400" b="1"/>
          </a:p>
          <a:p>
            <a:pPr>
              <a:lnSpc>
                <a:spcPct val="80000"/>
              </a:lnSpc>
            </a:pPr>
            <a:r>
              <a:rPr lang="es-CO" altLang="en-US" sz="1400" b="1"/>
              <a:t>Crear una "Huerta" en la institución, con el fin de comercializar los productos que allí se cultiven y a la vez servir de fuente de alimento para los ancianos.</a:t>
            </a:r>
          </a:p>
          <a:p>
            <a:pPr>
              <a:lnSpc>
                <a:spcPct val="80000"/>
              </a:lnSpc>
            </a:pPr>
            <a:endParaRPr lang="es-CO" altLang="en-US" sz="1400" b="1"/>
          </a:p>
          <a:p>
            <a:pPr>
              <a:lnSpc>
                <a:spcPct val="80000"/>
              </a:lnSpc>
            </a:pPr>
            <a:r>
              <a:rPr lang="es-CO" altLang="en-US" sz="1400" b="1"/>
              <a:t>Realizar seminario de temas relacionados con el cuidado y atención a los ancianos.</a:t>
            </a:r>
          </a:p>
          <a:p>
            <a:pPr>
              <a:lnSpc>
                <a:spcPct val="80000"/>
              </a:lnSpc>
            </a:pPr>
            <a:endParaRPr lang="es-CO" altLang="en-US" sz="1400" b="1"/>
          </a:p>
          <a:p>
            <a:pPr>
              <a:lnSpc>
                <a:spcPct val="80000"/>
              </a:lnSpc>
            </a:pPr>
            <a:r>
              <a:rPr lang="es-CO" altLang="en-US" sz="1400" b="1"/>
              <a:t>Realizar convenios con instituciones, con el fin de fortalecer la comunidad geriátrica y así facilitar las relaciones con posibles donantes  nacionales e internacionales.</a:t>
            </a:r>
          </a:p>
          <a:p>
            <a:pPr>
              <a:lnSpc>
                <a:spcPct val="80000"/>
              </a:lnSpc>
            </a:pPr>
            <a:endParaRPr lang="es-CO" altLang="en-US" sz="1400" b="1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r>
              <a:rPr lang="es-CO" altLang="en-US" sz="1400" b="1"/>
              <a:t>Establecer convenios con colegios y universidades para realizar posibles prácticas buscando un bienestar para la Corporación y lograr la concientización de los jóvenes acerca de la importancia en el cuidado de los adultos mayores.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endParaRPr lang="es-CO" altLang="en-US" sz="1400" b="1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r>
              <a:rPr lang="es-CO" altLang="en-US" sz="1400" b="1"/>
              <a:t>Realizar conciertos con la Escuela Musical YAMAHA y otros eventos con otras entidades.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endParaRPr lang="es-CO" altLang="en-US" sz="1400" b="1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r>
              <a:rPr lang="es-CO" altLang="en-US" sz="1400" b="1"/>
              <a:t>Comercializar tarjetas navideñas elaboradas por los ancianos.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endParaRPr lang="es-CO" altLang="en-US" sz="1400" b="1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r>
              <a:rPr lang="es-CO" altLang="en-US" sz="1400" b="1"/>
              <a:t>Establecer relaciones con empresas e instituciones, con el fin de obtener recursos tanto económicos como de insumos para la Corporación Hogar Sendero de Luz.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endParaRPr lang="es-CO" altLang="en-US" sz="1400" b="1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"/>
            </a:pPr>
            <a:endParaRPr lang="es-CO" altLang="en-US" sz="1400" b="1"/>
          </a:p>
          <a:p>
            <a:pPr>
              <a:lnSpc>
                <a:spcPct val="80000"/>
              </a:lnSpc>
            </a:pPr>
            <a:endParaRPr lang="es-CO" altLang="en-US" sz="1400" b="1"/>
          </a:p>
          <a:p>
            <a:pPr>
              <a:lnSpc>
                <a:spcPct val="80000"/>
              </a:lnSpc>
            </a:pPr>
            <a:endParaRPr lang="es-CO" altLang="en-US" sz="1800"/>
          </a:p>
        </p:txBody>
      </p:sp>
      <p:pic>
        <p:nvPicPr>
          <p:cNvPr id="35844" name="Picture 4">
            <a:extLst>
              <a:ext uri="{FF2B5EF4-FFF2-40B4-BE49-F238E27FC236}">
                <a16:creationId xmlns:a16="http://schemas.microsoft.com/office/drawing/2014/main" id="{331ABF83-E4FD-1B69-8AD1-528A9E8B959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200" y="228600"/>
            <a:ext cx="819150" cy="682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97232169-0EF0-F1C0-948E-CECD941CE6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 sz="4000" b="1">
                <a:solidFill>
                  <a:schemeClr val="tx1"/>
                </a:solidFill>
              </a:rPr>
              <a:t>ESTRATEGIAS PARA OBTENCION DE RECURSOS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FED5F8F4-FA21-82D3-F302-E6118CDFBFB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Comercializar galletas y demás productos de pastelería en Empresas.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endParaRPr lang="es-CO" altLang="en-US" sz="2400" b="1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Implementar una sala de cómputo con acceso a  Internet.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es-CO" altLang="en-US" sz="2400" b="1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Asesorar a Hogares Geriátricos los cuales no cuentan con mucha experiencia en el sector o apenas están surgiendo.</a:t>
            </a:r>
            <a:r>
              <a:rPr lang="es-CO" altLang="en-US" sz="2400"/>
              <a:t>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endParaRPr lang="es-CO" altLang="en-US" sz="2400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Establecer pacientes como fuentes de análisis de especializaciones en Geriatría.</a:t>
            </a:r>
            <a:endParaRPr lang="es-CO" altLang="en-US" sz="2400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endParaRPr lang="es-CO" altLang="en-US" sz="2400"/>
          </a:p>
        </p:txBody>
      </p:sp>
      <p:pic>
        <p:nvPicPr>
          <p:cNvPr id="31748" name="Picture 4">
            <a:extLst>
              <a:ext uri="{FF2B5EF4-FFF2-40B4-BE49-F238E27FC236}">
                <a16:creationId xmlns:a16="http://schemas.microsoft.com/office/drawing/2014/main" id="{0A3D5AAB-FCDD-060E-4449-3373AFA5638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200" y="228600"/>
            <a:ext cx="895350" cy="74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993BC51-B820-88AD-4AF9-710A22A2C8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 sz="4000" b="1">
                <a:solidFill>
                  <a:schemeClr val="tx1"/>
                </a:solidFill>
              </a:rPr>
              <a:t>ESTRATEGIAS PARA OBTENCION DE RECURSOS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99E46098-45FC-4739-ACF9-5138669CEB2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Realizar programas de televisión regional desde la institución, sobre los cuidados actualizaciones, enfermedades y tratamientos.</a:t>
            </a:r>
            <a:r>
              <a:rPr lang="es-CO" altLang="en-US" sz="2400"/>
              <a:t>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es-CO" altLang="en-US" sz="2400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Establecer la Corporación Hogar Sendero de Luz como un Museo de Patrimonio Cultural.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es-CO" altLang="en-US" sz="2400" b="1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Elaborar un CD para navidad con música de varios géneros.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es-CO" altLang="en-US" sz="2400" b="1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"/>
            </a:pPr>
            <a:r>
              <a:rPr lang="es-CO" altLang="en-US" sz="2400" b="1"/>
              <a:t>Posicionar la institución en el barrio Prado y en la ciudad de Medellín.</a:t>
            </a:r>
          </a:p>
          <a:p>
            <a:pPr>
              <a:lnSpc>
                <a:spcPct val="90000"/>
              </a:lnSpc>
            </a:pPr>
            <a:endParaRPr lang="es-CO" altLang="en-US" sz="2400"/>
          </a:p>
        </p:txBody>
      </p:sp>
      <p:pic>
        <p:nvPicPr>
          <p:cNvPr id="36868" name="Picture 4">
            <a:extLst>
              <a:ext uri="{FF2B5EF4-FFF2-40B4-BE49-F238E27FC236}">
                <a16:creationId xmlns:a16="http://schemas.microsoft.com/office/drawing/2014/main" id="{24C94DEE-6339-4DB0-8AC9-70B46F12E01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1000" y="228600"/>
            <a:ext cx="914400" cy="76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D03A904-8AD1-E063-97E1-C8C4DCD120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CONTACTOS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1776C528-5854-585D-8B83-68E03F3CB1E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s-CO" altLang="en-US" sz="2800"/>
              <a:t>PREVER: Patricia Sierra</a:t>
            </a:r>
          </a:p>
          <a:p>
            <a:pPr>
              <a:buFontTx/>
              <a:buNone/>
            </a:pPr>
            <a:endParaRPr lang="es-CO" altLang="en-US" sz="2800"/>
          </a:p>
          <a:p>
            <a:r>
              <a:rPr lang="es-CO" altLang="en-US" sz="2800"/>
              <a:t>FUNDACION CENTRAL MAYORISTA: Directora: Susana Ríos</a:t>
            </a:r>
          </a:p>
          <a:p>
            <a:pPr>
              <a:buFontTx/>
              <a:buNone/>
            </a:pPr>
            <a:endParaRPr lang="es-CO" altLang="en-US" sz="2800"/>
          </a:p>
          <a:p>
            <a:r>
              <a:rPr lang="es-CO" altLang="en-US" sz="2800"/>
              <a:t>FUNDACION SOFIA PEREZ DE SOTO</a:t>
            </a:r>
          </a:p>
          <a:p>
            <a:pPr>
              <a:buFontTx/>
              <a:buNone/>
            </a:pPr>
            <a:r>
              <a:rPr lang="es-CO" altLang="en-US" sz="2800"/>
              <a:t>   Directora: Nora Rodríguez</a:t>
            </a:r>
          </a:p>
          <a:p>
            <a:pPr>
              <a:buFontTx/>
              <a:buNone/>
            </a:pPr>
            <a:endParaRPr lang="es-CO" altLang="en-US" sz="2800"/>
          </a:p>
          <a:p>
            <a:endParaRPr lang="es-CO" altLang="en-US" sz="2800"/>
          </a:p>
          <a:p>
            <a:endParaRPr lang="es-CO" altLang="en-US" sz="2800"/>
          </a:p>
        </p:txBody>
      </p:sp>
      <p:pic>
        <p:nvPicPr>
          <p:cNvPr id="33796" name="Picture 4">
            <a:extLst>
              <a:ext uri="{FF2B5EF4-FFF2-40B4-BE49-F238E27FC236}">
                <a16:creationId xmlns:a16="http://schemas.microsoft.com/office/drawing/2014/main" id="{A7C7A537-489E-5BF1-16FE-BA548A700EF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4800" y="304800"/>
            <a:ext cx="895350" cy="74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9FA03E5-69D8-9D40-169C-C5E22F5671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CONCLUSIONES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7176D06-C927-0717-B1CA-87DDFB521F6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s-CO" altLang="en-US" sz="2800"/>
              <a:t>Situación económica en Colombia</a:t>
            </a:r>
          </a:p>
          <a:p>
            <a:r>
              <a:rPr lang="es-CO" altLang="en-US" sz="2800"/>
              <a:t>Identificar las posibles fuentes de obtención de recursos al interior de la institución. </a:t>
            </a:r>
          </a:p>
          <a:p>
            <a:r>
              <a:rPr lang="es-CO" altLang="en-US" sz="2800"/>
              <a:t>Identificar las ventajas competitivas frente a la competencia.</a:t>
            </a: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59D576B4-7C68-A6DA-FCEE-FE92CFCD4E8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8600" y="381000"/>
            <a:ext cx="895350" cy="74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4093FC1-F741-0442-EB8F-4EC680CC52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RECOMENDACIONES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08CC75D-2D25-F7F9-1CBA-224E06D2020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CO" altLang="en-US" sz="1800" b="1"/>
              <a:t>Continuar con el apoyo de los estudiantes de la Escuela de Ingeniería de Antioquia, aplicando sus conocimientos técnicos, en los diferentes aspectos a estructurar, tales como: infraestructura, administración, mercadeo, biomédica, ambiental, entre otros.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CO" altLang="en-US" sz="1800" b="1"/>
          </a:p>
          <a:p>
            <a:pPr algn="just">
              <a:lnSpc>
                <a:spcPct val="80000"/>
              </a:lnSpc>
            </a:pPr>
            <a:r>
              <a:rPr lang="es-CO" altLang="en-US" sz="1800" b="1"/>
              <a:t>Implementación de estrategias según estudio de viabilidad y necesidades. </a:t>
            </a:r>
          </a:p>
          <a:p>
            <a:pPr algn="just">
              <a:lnSpc>
                <a:spcPct val="80000"/>
              </a:lnSpc>
            </a:pPr>
            <a:endParaRPr lang="es-CO" altLang="en-US" sz="1800" b="1"/>
          </a:p>
          <a:p>
            <a:pPr algn="just">
              <a:lnSpc>
                <a:spcPct val="80000"/>
              </a:lnSpc>
            </a:pPr>
            <a:r>
              <a:rPr lang="es-CO" altLang="en-US" sz="1800" b="1"/>
              <a:t>Mostrar los beneficios de la Institución. </a:t>
            </a:r>
          </a:p>
          <a:p>
            <a:pPr algn="just">
              <a:lnSpc>
                <a:spcPct val="80000"/>
              </a:lnSpc>
            </a:pPr>
            <a:endParaRPr lang="es-CO" altLang="en-US" sz="1800" b="1"/>
          </a:p>
          <a:p>
            <a:pPr algn="just">
              <a:lnSpc>
                <a:spcPct val="80000"/>
              </a:lnSpc>
            </a:pPr>
            <a:r>
              <a:rPr lang="es-CO" altLang="en-US" sz="1800" b="1"/>
              <a:t>Crear sinergia con otras instituciones.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CO" altLang="en-US" sz="1800" b="1"/>
          </a:p>
          <a:p>
            <a:pPr>
              <a:lnSpc>
                <a:spcPct val="80000"/>
              </a:lnSpc>
            </a:pPr>
            <a:r>
              <a:rPr lang="es-CO" altLang="en-US" sz="1800" b="1"/>
              <a:t>Realizar seminarios y conferencias.</a:t>
            </a:r>
          </a:p>
          <a:p>
            <a:pPr algn="just">
              <a:lnSpc>
                <a:spcPct val="80000"/>
              </a:lnSpc>
            </a:pPr>
            <a:endParaRPr lang="es-CO" altLang="en-US" sz="1800" b="1"/>
          </a:p>
          <a:p>
            <a:pPr algn="just">
              <a:lnSpc>
                <a:spcPct val="80000"/>
              </a:lnSpc>
            </a:pPr>
            <a:r>
              <a:rPr lang="es-CO" altLang="en-US" sz="1800" b="1"/>
              <a:t>Implementación pagina Web.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CO" altLang="en-US" sz="1800" b="1"/>
          </a:p>
          <a:p>
            <a:pPr algn="just">
              <a:lnSpc>
                <a:spcPct val="80000"/>
              </a:lnSpc>
            </a:pPr>
            <a:r>
              <a:rPr lang="es-CO" altLang="en-US" sz="1800" b="1"/>
              <a:t>Contactos internacionales. (España, Holanda y China)</a:t>
            </a:r>
          </a:p>
          <a:p>
            <a:pPr algn="just">
              <a:lnSpc>
                <a:spcPct val="80000"/>
              </a:lnSpc>
            </a:pPr>
            <a:endParaRPr lang="es-CO" altLang="en-US" sz="1800" b="1"/>
          </a:p>
          <a:p>
            <a:pPr algn="just">
              <a:lnSpc>
                <a:spcPct val="80000"/>
              </a:lnSpc>
              <a:buFontTx/>
              <a:buNone/>
            </a:pPr>
            <a:endParaRPr lang="es-CO" altLang="en-US" sz="1800"/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id="{CBACE95D-A6C7-6C63-B1F1-41B429A311E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8600" y="381000"/>
            <a:ext cx="895350" cy="74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>
            <a:extLst>
              <a:ext uri="{FF2B5EF4-FFF2-40B4-BE49-F238E27FC236}">
                <a16:creationId xmlns:a16="http://schemas.microsoft.com/office/drawing/2014/main" id="{CDC69DBE-CDAF-F1A6-7432-E116F401BBF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algn="just">
              <a:buFontTx/>
              <a:buNone/>
            </a:pPr>
            <a:r>
              <a:rPr lang="es-CO" altLang="en-US" sz="2800"/>
              <a:t>   El éxito de este trabajo de grado con práctica en servicio social, radica en que la Corporación Hogar Sendero de luz estudie los resultados arrojados por la investigación  y haga uso práctico de las recomendaciones que surgieron a raíz de dichos resultados.</a:t>
            </a:r>
          </a:p>
          <a:p>
            <a:endParaRPr lang="es-CO" altLang="en-US" sz="2800"/>
          </a:p>
        </p:txBody>
      </p:sp>
      <p:pic>
        <p:nvPicPr>
          <p:cNvPr id="52228" name="Picture 4">
            <a:extLst>
              <a:ext uri="{FF2B5EF4-FFF2-40B4-BE49-F238E27FC236}">
                <a16:creationId xmlns:a16="http://schemas.microsoft.com/office/drawing/2014/main" id="{A3FCC9AD-8651-9695-9FE4-9047DBFE65A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6200" y="304800"/>
            <a:ext cx="1047750" cy="87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1225F18-C965-65D0-7987-122015F07E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PROBLEMA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892C794-025E-03D3-96FC-7700A8B5C08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467600" cy="4525963"/>
          </a:xfrm>
        </p:spPr>
        <p:txBody>
          <a:bodyPr/>
          <a:lstStyle/>
          <a:p>
            <a:pPr algn="just"/>
            <a:r>
              <a:rPr lang="es-CO" altLang="en-US" sz="2800"/>
              <a:t>La Corporación Hogar Sendero de Luz atraviesa por diversas dificultades en el plano administrativo, ya que carece de un direccionamiento estratégico adecuado, un estudio del mercado y planes de diversificación de actividades para obtener recursos.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E407A3F9-6B1B-FB72-625E-84AC9EE93FE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6200" y="228600"/>
            <a:ext cx="1019175" cy="8493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0C74A13-2F03-78B8-1DF2-56165CAC46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AGRADECIMIENTOS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F925529-2903-80D1-366A-86EF72C2575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CO" altLang="en-US" sz="2000"/>
              <a:t>Agradezco a:</a:t>
            </a:r>
          </a:p>
          <a:p>
            <a:pPr algn="just">
              <a:lnSpc>
                <a:spcPct val="90000"/>
              </a:lnSpc>
            </a:pPr>
            <a:endParaRPr lang="es-CO" altLang="en-US" sz="2000"/>
          </a:p>
          <a:p>
            <a:pPr algn="just">
              <a:lnSpc>
                <a:spcPct val="90000"/>
              </a:lnSpc>
            </a:pPr>
            <a:r>
              <a:rPr lang="es-CO" altLang="en-US" sz="2000"/>
              <a:t>Doctora Ángela Correa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CO" altLang="en-US" sz="2000"/>
          </a:p>
          <a:p>
            <a:pPr algn="just">
              <a:lnSpc>
                <a:spcPct val="90000"/>
              </a:lnSpc>
            </a:pPr>
            <a:r>
              <a:rPr lang="es-CO" altLang="en-US" sz="2000"/>
              <a:t>Elvia Inés Correa Arango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CO" altLang="en-US" sz="2000"/>
          </a:p>
          <a:p>
            <a:pPr algn="just">
              <a:lnSpc>
                <a:spcPct val="90000"/>
              </a:lnSpc>
            </a:pPr>
            <a:r>
              <a:rPr lang="es-CO" altLang="en-US" sz="2000"/>
              <a:t>Doctora Piedad Gómez </a:t>
            </a:r>
          </a:p>
          <a:p>
            <a:pPr algn="just">
              <a:lnSpc>
                <a:spcPct val="90000"/>
              </a:lnSpc>
            </a:pPr>
            <a:endParaRPr lang="es-CO" altLang="en-US" sz="2000"/>
          </a:p>
          <a:p>
            <a:pPr algn="just">
              <a:lnSpc>
                <a:spcPct val="90000"/>
              </a:lnSpc>
            </a:pPr>
            <a:r>
              <a:rPr lang="es-CO" altLang="en-US" sz="2000"/>
              <a:t>A mis padres</a:t>
            </a:r>
          </a:p>
          <a:p>
            <a:pPr algn="just">
              <a:lnSpc>
                <a:spcPct val="90000"/>
              </a:lnSpc>
            </a:pPr>
            <a:endParaRPr lang="es-CO" altLang="en-US" sz="2000"/>
          </a:p>
        </p:txBody>
      </p:sp>
      <p:pic>
        <p:nvPicPr>
          <p:cNvPr id="19460" name="Picture 4">
            <a:extLst>
              <a:ext uri="{FF2B5EF4-FFF2-40B4-BE49-F238E27FC236}">
                <a16:creationId xmlns:a16="http://schemas.microsoft.com/office/drawing/2014/main" id="{E0925E11-4198-DFA0-4B6F-2BB8FFC4E0C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6200" y="304800"/>
            <a:ext cx="1123950" cy="936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1354608-2631-C6FA-6094-0163663172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OBJETIVOS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6C90E8A-4641-4E85-451C-0196B0B2158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4008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CO" altLang="en-US" sz="2800" b="1"/>
              <a:t>General</a:t>
            </a:r>
            <a:endParaRPr lang="es-CO" altLang="en-US" sz="2800"/>
          </a:p>
          <a:p>
            <a:pPr marL="609600" indent="-609600"/>
            <a:r>
              <a:rPr lang="es-CO" altLang="en-US" sz="2800"/>
              <a:t>Diseñar e implementar estrategias de mercadeo para la Corporación Hogar Sendero de Luz, con la finalidad de aportar al mejoramiento de la calidad de vida de los ancianos.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EA1D3BB3-4559-FB56-8C9F-04C006F7D3E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2400" y="381000"/>
            <a:ext cx="990600" cy="825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ED35C974-5113-1EFD-125E-D542BBC69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OBJETIVOS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E4A370E6-62B9-505B-2DAA-3133476FD64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1628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CO" altLang="en-US" sz="1600" b="1"/>
              <a:t>Específicos</a:t>
            </a:r>
          </a:p>
          <a:p>
            <a:pPr>
              <a:lnSpc>
                <a:spcPct val="80000"/>
              </a:lnSpc>
              <a:buFontTx/>
              <a:buNone/>
            </a:pPr>
            <a:endParaRPr lang="es-CO" altLang="en-US" sz="1600"/>
          </a:p>
          <a:p>
            <a:pPr>
              <a:lnSpc>
                <a:spcPct val="80000"/>
              </a:lnSpc>
            </a:pPr>
            <a:r>
              <a:rPr lang="es-CO" altLang="en-US" sz="1600"/>
              <a:t>Realizar el diagnostico a través de la observación de todos los procesos institucionales, con  el apoyo del personal de la Corporación.</a:t>
            </a:r>
          </a:p>
          <a:p>
            <a:pPr>
              <a:lnSpc>
                <a:spcPct val="80000"/>
              </a:lnSpc>
            </a:pPr>
            <a:endParaRPr lang="es-CO" altLang="en-US" sz="1600"/>
          </a:p>
          <a:p>
            <a:pPr>
              <a:lnSpc>
                <a:spcPct val="80000"/>
              </a:lnSpc>
            </a:pPr>
            <a:r>
              <a:rPr lang="es-CO" altLang="en-US" sz="1600"/>
              <a:t>Realizar un estudio exploratorio de mercados, para definir los diferentes aspectos del mercadeo tales como: el perfil del usuario, la competencia, el nicho de mercado, entre otros.</a:t>
            </a:r>
          </a:p>
          <a:p>
            <a:pPr>
              <a:lnSpc>
                <a:spcPct val="80000"/>
              </a:lnSpc>
            </a:pPr>
            <a:endParaRPr lang="es-CO" altLang="en-US" sz="1600"/>
          </a:p>
          <a:p>
            <a:pPr>
              <a:lnSpc>
                <a:spcPct val="80000"/>
              </a:lnSpc>
            </a:pPr>
            <a:r>
              <a:rPr lang="es-CO" altLang="en-US" sz="1600"/>
              <a:t>Identificar los diferentes aspectos del mercado objetivo, tales como la administración y el manejo de recursos.</a:t>
            </a:r>
          </a:p>
          <a:p>
            <a:pPr>
              <a:lnSpc>
                <a:spcPct val="80000"/>
              </a:lnSpc>
            </a:pPr>
            <a:endParaRPr lang="es-CO" altLang="en-US" sz="1600"/>
          </a:p>
          <a:p>
            <a:pPr>
              <a:lnSpc>
                <a:spcPct val="80000"/>
              </a:lnSpc>
            </a:pPr>
            <a:r>
              <a:rPr lang="es-CO" altLang="en-US" sz="1600"/>
              <a:t>Hacer un análisis interno y externo de la Corporación, utilizando herramientas como el benchmarking y la matriz DOFA.</a:t>
            </a:r>
          </a:p>
          <a:p>
            <a:pPr>
              <a:lnSpc>
                <a:spcPct val="80000"/>
              </a:lnSpc>
            </a:pPr>
            <a:endParaRPr lang="es-CO" altLang="en-US" sz="1600"/>
          </a:p>
          <a:p>
            <a:pPr>
              <a:lnSpc>
                <a:spcPct val="80000"/>
              </a:lnSpc>
            </a:pPr>
            <a:r>
              <a:rPr lang="es-CO" altLang="en-US" sz="1600"/>
              <a:t>Realizar gestiones interinstitucionales, con miras a la obtención de recursos físicos y económicos para la implementación de acciones de mejoramiento en la Corporación.</a:t>
            </a:r>
          </a:p>
          <a:p>
            <a:pPr>
              <a:lnSpc>
                <a:spcPct val="80000"/>
              </a:lnSpc>
            </a:pPr>
            <a:endParaRPr lang="es-CO" altLang="en-US" sz="1600"/>
          </a:p>
        </p:txBody>
      </p:sp>
      <p:pic>
        <p:nvPicPr>
          <p:cNvPr id="32772" name="Picture 4">
            <a:extLst>
              <a:ext uri="{FF2B5EF4-FFF2-40B4-BE49-F238E27FC236}">
                <a16:creationId xmlns:a16="http://schemas.microsoft.com/office/drawing/2014/main" id="{75CF9C9F-6796-76FB-65A1-1E8783433BC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6200" y="381000"/>
            <a:ext cx="971550" cy="809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6355D89-095B-2DD1-6361-A7F9C9EF86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METODOLOGIA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5582B37-00F7-CA19-6D7D-36530C4FD4D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315200" cy="4525963"/>
          </a:xfrm>
        </p:spPr>
        <p:txBody>
          <a:bodyPr/>
          <a:lstStyle/>
          <a:p>
            <a:pPr algn="just"/>
            <a:r>
              <a:rPr lang="es-CO" altLang="en-US" sz="2800"/>
              <a:t>Inicialmente se definió la estructura del trabajo, en donde se definió un cronograma.</a:t>
            </a:r>
          </a:p>
          <a:p>
            <a:pPr algn="just"/>
            <a:r>
              <a:rPr lang="es-CO" altLang="en-US" sz="2800"/>
              <a:t>La obtención de la información.</a:t>
            </a:r>
          </a:p>
          <a:p>
            <a:pPr algn="just"/>
            <a:r>
              <a:rPr lang="es-CO" altLang="en-US" sz="2800"/>
              <a:t>Visitas a la sede.</a:t>
            </a:r>
          </a:p>
          <a:p>
            <a:pPr algn="just"/>
            <a:r>
              <a:rPr lang="es-CO" altLang="en-US" sz="2800"/>
              <a:t>Realización de encuestas telefónicas a instituciones similares. </a:t>
            </a:r>
          </a:p>
          <a:p>
            <a:pPr algn="just"/>
            <a:r>
              <a:rPr lang="es-CO" altLang="en-US" sz="2800"/>
              <a:t>Procesamiento de la información</a:t>
            </a:r>
          </a:p>
          <a:p>
            <a:pPr algn="just"/>
            <a:endParaRPr lang="es-CO" altLang="en-US" sz="2800"/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BF1A66C6-EAEF-00F9-48CE-B4CFD43138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2400" y="304800"/>
            <a:ext cx="1047750" cy="87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8548F27-3978-A280-DFFD-BD64AE00C3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INSTITUCION 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E5FA86F6-E0C3-AF80-BE1A-A397B9FF0CE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3914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CO" altLang="en-US" sz="2000" b="1"/>
              <a:t>Misión</a:t>
            </a:r>
            <a:endParaRPr lang="es-CO" altLang="en-US" sz="200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s-CO" altLang="en-US" sz="2000"/>
              <a:t>     Propiciar condiciones de bienestar personal y social del anciano orientado al mejoramiento de la calidad de vida y la atención integral, al igual que brindar asesoría y capacitación a la comunidad en general, que oriente a una mejor atención del adulto mayor, institucionalizado a través de programas que propenden por el rescate de los valores y la dignidad del viejo.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O" altLang="en-US" sz="2000" b="1"/>
              <a:t>Visión</a:t>
            </a:r>
            <a:endParaRPr lang="es-CO" altLang="en-US" sz="200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s-CO" altLang="en-US" sz="2000"/>
              <a:t>     Posicionar la Corporación como líder en la prestación de servicios en las modalidades de: Estancia permanente, programa de puertas abiertas – comedor diurno y hogar de paso y desarrollo de la cultura Gerontológicas en Antioquia y en Colombia, realizando alianzas internacionales que respondan a los grandes retos de la globalidad en el marco de la ciencia y tecnología, frente a la esperanza de la vida con calidad.</a:t>
            </a:r>
          </a:p>
          <a:p>
            <a:pPr>
              <a:lnSpc>
                <a:spcPct val="80000"/>
              </a:lnSpc>
            </a:pPr>
            <a:endParaRPr lang="es-CO" altLang="en-US" sz="2000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5E8F8797-591E-2981-C6D1-C3977EF1749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2400" y="304800"/>
            <a:ext cx="971550" cy="809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86DEDD1-66D0-6833-038A-DD975751CC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INSTITUCION 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2F580D2-45FE-4999-A6D2-13FFF73034B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620000" cy="452596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CO" altLang="en-US" sz="1600"/>
              <a:t>La Corporación Hogar Sendero de Luz es una entidad sin animo de lucro.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CO" altLang="en-US" sz="1600"/>
          </a:p>
          <a:p>
            <a:pPr algn="just">
              <a:lnSpc>
                <a:spcPct val="80000"/>
              </a:lnSpc>
            </a:pPr>
            <a:r>
              <a:rPr lang="es-CO" altLang="en-US" sz="1600"/>
              <a:t>Fundada en 1994 por la señora Maria Eugenia Torres Yali, actual representante legal y directora.</a:t>
            </a:r>
          </a:p>
          <a:p>
            <a:pPr algn="just">
              <a:lnSpc>
                <a:spcPct val="80000"/>
              </a:lnSpc>
            </a:pPr>
            <a:endParaRPr lang="es-CO" altLang="en-US" sz="1600"/>
          </a:p>
          <a:p>
            <a:pPr algn="just">
              <a:lnSpc>
                <a:spcPct val="80000"/>
              </a:lnSpc>
            </a:pPr>
            <a:r>
              <a:rPr lang="es-CO" altLang="en-US" sz="1600"/>
              <a:t>Institución privada que brinda atención integral, profesional y personalizada, a ancianos de escasos recursos de la ciudad de Medellín. </a:t>
            </a:r>
          </a:p>
          <a:p>
            <a:pPr algn="just">
              <a:lnSpc>
                <a:spcPct val="80000"/>
              </a:lnSpc>
            </a:pPr>
            <a:endParaRPr lang="es-CO" altLang="en-US" sz="1600"/>
          </a:p>
          <a:p>
            <a:pPr algn="just">
              <a:lnSpc>
                <a:spcPct val="80000"/>
              </a:lnSpc>
            </a:pPr>
            <a:r>
              <a:rPr lang="es-CO" altLang="en-US" sz="1600"/>
              <a:t>Actualmente viven 47 ancianos de escasos recursos económicos.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CO" altLang="en-US" sz="1600"/>
          </a:p>
          <a:p>
            <a:pPr algn="just">
              <a:lnSpc>
                <a:spcPct val="80000"/>
              </a:lnSpc>
            </a:pPr>
            <a:r>
              <a:rPr lang="es-CO" altLang="en-US" sz="1600"/>
              <a:t>La Corporación se encuentra inscrita en el banco arquidiocesano de alimentos y fundación SACIAR. </a:t>
            </a:r>
          </a:p>
          <a:p>
            <a:pPr algn="just">
              <a:lnSpc>
                <a:spcPct val="80000"/>
              </a:lnSpc>
            </a:pPr>
            <a:endParaRPr lang="es-CO" altLang="en-US" sz="1600"/>
          </a:p>
          <a:p>
            <a:pPr algn="just">
              <a:lnSpc>
                <a:spcPct val="80000"/>
              </a:lnSpc>
            </a:pPr>
            <a:r>
              <a:rPr lang="es-CO" altLang="en-US" sz="1600"/>
              <a:t>La Corporación Hogar Sendero de Luz cuenta con personal altamente capacitado, con experiencia y titulado en: Enfermería, gerontología, auxiliar de enfermería, manipulación y preparación de alimentos, administración del hogar, psicología, trabajo social y auxiliar de oficios varios.</a:t>
            </a:r>
          </a:p>
          <a:p>
            <a:pPr algn="just">
              <a:lnSpc>
                <a:spcPct val="80000"/>
              </a:lnSpc>
            </a:pPr>
            <a:endParaRPr lang="es-CO" altLang="en-US" sz="1600"/>
          </a:p>
          <a:p>
            <a:pPr algn="just">
              <a:lnSpc>
                <a:spcPct val="80000"/>
              </a:lnSpc>
            </a:pPr>
            <a:r>
              <a:rPr lang="es-CO" altLang="en-US" sz="1600"/>
              <a:t>La corporación tiene como filosofía manejar un concepto integral de la salud.</a:t>
            </a:r>
            <a:endParaRPr lang="es-CO" altLang="en-US" sz="1600" b="1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C2C1CA38-4262-9193-782B-6F26FFD600A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4800" y="304800"/>
            <a:ext cx="914400" cy="76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6637B03F-D5CD-D843-F927-DAEA10F7C1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ANALISIS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3C53383B-21A6-8600-7636-84E666C8A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05" name="Rectangle 5">
            <a:extLst>
              <a:ext uri="{FF2B5EF4-FFF2-40B4-BE49-F238E27FC236}">
                <a16:creationId xmlns:a16="http://schemas.microsoft.com/office/drawing/2014/main" id="{41D07578-F6BD-0BD6-B91A-40ACB5511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38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07" name="Rectangle 7">
            <a:extLst>
              <a:ext uri="{FF2B5EF4-FFF2-40B4-BE49-F238E27FC236}">
                <a16:creationId xmlns:a16="http://schemas.microsoft.com/office/drawing/2014/main" id="{299E17A1-8F49-5D1F-203E-DFE040070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52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08" name="Rectangle 8">
            <a:extLst>
              <a:ext uri="{FF2B5EF4-FFF2-40B4-BE49-F238E27FC236}">
                <a16:creationId xmlns:a16="http://schemas.microsoft.com/office/drawing/2014/main" id="{2FE27BE7-648E-7CCE-868D-17187268B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90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1226" name="Picture 26">
            <a:extLst>
              <a:ext uri="{FF2B5EF4-FFF2-40B4-BE49-F238E27FC236}">
                <a16:creationId xmlns:a16="http://schemas.microsoft.com/office/drawing/2014/main" id="{B062D273-DB43-26F9-D498-7EB45CDD2BD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4800" y="228600"/>
            <a:ext cx="904875" cy="754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53" name="Group 53">
            <a:extLst>
              <a:ext uri="{FF2B5EF4-FFF2-40B4-BE49-F238E27FC236}">
                <a16:creationId xmlns:a16="http://schemas.microsoft.com/office/drawing/2014/main" id="{253B16F5-42F8-8AB5-1FBB-830C9A22BA0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3000" y="2286000"/>
            <a:ext cx="7239000" cy="3078163"/>
            <a:chOff x="2499" y="-158"/>
            <a:chExt cx="11437" cy="4897"/>
          </a:xfrm>
        </p:grpSpPr>
        <p:sp>
          <p:nvSpPr>
            <p:cNvPr id="51254" name="AutoShape 54">
              <a:extLst>
                <a:ext uri="{FF2B5EF4-FFF2-40B4-BE49-F238E27FC236}">
                  <a16:creationId xmlns:a16="http://schemas.microsoft.com/office/drawing/2014/main" id="{2428666F-A309-1098-BC8F-6228960B4D9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99" y="-158"/>
              <a:ext cx="11437" cy="4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5" name="Freeform 55">
              <a:extLst>
                <a:ext uri="{FF2B5EF4-FFF2-40B4-BE49-F238E27FC236}">
                  <a16:creationId xmlns:a16="http://schemas.microsoft.com/office/drawing/2014/main" id="{34E353E9-5824-F609-92C4-9A2AC36E7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566"/>
              <a:ext cx="7654" cy="178"/>
            </a:xfrm>
            <a:custGeom>
              <a:avLst/>
              <a:gdLst>
                <a:gd name="T0" fmla="*/ 0 w 3725"/>
                <a:gd name="T1" fmla="*/ 86 h 86"/>
                <a:gd name="T2" fmla="*/ 105 w 3725"/>
                <a:gd name="T3" fmla="*/ 0 h 86"/>
                <a:gd name="T4" fmla="*/ 3725 w 3725"/>
                <a:gd name="T5" fmla="*/ 0 h 86"/>
                <a:gd name="T6" fmla="*/ 3621 w 3725"/>
                <a:gd name="T7" fmla="*/ 86 h 86"/>
                <a:gd name="T8" fmla="*/ 0 w 3725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5" h="86">
                  <a:moveTo>
                    <a:pt x="0" y="86"/>
                  </a:moveTo>
                  <a:lnTo>
                    <a:pt x="105" y="0"/>
                  </a:lnTo>
                  <a:lnTo>
                    <a:pt x="3725" y="0"/>
                  </a:lnTo>
                  <a:lnTo>
                    <a:pt x="3621" y="86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6" name="Freeform 56">
              <a:extLst>
                <a:ext uri="{FF2B5EF4-FFF2-40B4-BE49-F238E27FC236}">
                  <a16:creationId xmlns:a16="http://schemas.microsoft.com/office/drawing/2014/main" id="{B0ACBE0B-BEAC-C2CA-2C93-2F50A61A1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-100"/>
              <a:ext cx="216" cy="3844"/>
            </a:xfrm>
            <a:custGeom>
              <a:avLst/>
              <a:gdLst>
                <a:gd name="T0" fmla="*/ 0 w 105"/>
                <a:gd name="T1" fmla="*/ 1858 h 1858"/>
                <a:gd name="T2" fmla="*/ 0 w 105"/>
                <a:gd name="T3" fmla="*/ 86 h 1858"/>
                <a:gd name="T4" fmla="*/ 105 w 105"/>
                <a:gd name="T5" fmla="*/ 0 h 1858"/>
                <a:gd name="T6" fmla="*/ 105 w 105"/>
                <a:gd name="T7" fmla="*/ 1772 h 1858"/>
                <a:gd name="T8" fmla="*/ 0 w 105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858">
                  <a:moveTo>
                    <a:pt x="0" y="1858"/>
                  </a:moveTo>
                  <a:lnTo>
                    <a:pt x="0" y="86"/>
                  </a:lnTo>
                  <a:lnTo>
                    <a:pt x="105" y="0"/>
                  </a:lnTo>
                  <a:lnTo>
                    <a:pt x="105" y="1772"/>
                  </a:lnTo>
                  <a:lnTo>
                    <a:pt x="0" y="185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7" name="Freeform 57">
              <a:extLst>
                <a:ext uri="{FF2B5EF4-FFF2-40B4-BE49-F238E27FC236}">
                  <a16:creationId xmlns:a16="http://schemas.microsoft.com/office/drawing/2014/main" id="{3A2280B1-CDE6-2365-8CC8-536C22BB1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566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8" name="Freeform 58">
              <a:extLst>
                <a:ext uri="{FF2B5EF4-FFF2-40B4-BE49-F238E27FC236}">
                  <a16:creationId xmlns:a16="http://schemas.microsoft.com/office/drawing/2014/main" id="{87DB811B-9BC6-6E9D-75EC-4310E71C5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210"/>
              <a:ext cx="7654" cy="162"/>
            </a:xfrm>
            <a:custGeom>
              <a:avLst/>
              <a:gdLst>
                <a:gd name="T0" fmla="*/ 0 w 462"/>
                <a:gd name="T1" fmla="*/ 9 h 9"/>
                <a:gd name="T2" fmla="*/ 13 w 462"/>
                <a:gd name="T3" fmla="*/ 0 h 9"/>
                <a:gd name="T4" fmla="*/ 462 w 46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9">
                  <a:moveTo>
                    <a:pt x="0" y="9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9" name="Freeform 59">
              <a:extLst>
                <a:ext uri="{FF2B5EF4-FFF2-40B4-BE49-F238E27FC236}">
                  <a16:creationId xmlns:a16="http://schemas.microsoft.com/office/drawing/2014/main" id="{F5EACA20-A76D-D89F-E883-C7006FE07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38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0" name="Freeform 60">
              <a:extLst>
                <a:ext uri="{FF2B5EF4-FFF2-40B4-BE49-F238E27FC236}">
                  <a16:creationId xmlns:a16="http://schemas.microsoft.com/office/drawing/2014/main" id="{EECEAAC7-2FB4-CA22-ED5C-FBC77AF07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463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1" name="Freeform 61">
              <a:extLst>
                <a:ext uri="{FF2B5EF4-FFF2-40B4-BE49-F238E27FC236}">
                  <a16:creationId xmlns:a16="http://schemas.microsoft.com/office/drawing/2014/main" id="{BD149546-F5B2-2727-E892-8C51F8307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107"/>
              <a:ext cx="7654" cy="160"/>
            </a:xfrm>
            <a:custGeom>
              <a:avLst/>
              <a:gdLst>
                <a:gd name="T0" fmla="*/ 0 w 462"/>
                <a:gd name="T1" fmla="*/ 9 h 9"/>
                <a:gd name="T2" fmla="*/ 13 w 462"/>
                <a:gd name="T3" fmla="*/ 0 h 9"/>
                <a:gd name="T4" fmla="*/ 462 w 46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9">
                  <a:moveTo>
                    <a:pt x="0" y="9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2" name="Freeform 62">
              <a:extLst>
                <a:ext uri="{FF2B5EF4-FFF2-40B4-BE49-F238E27FC236}">
                  <a16:creationId xmlns:a16="http://schemas.microsoft.com/office/drawing/2014/main" id="{90C887BC-310E-6C29-D1C2-1D81485ED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733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3" name="Freeform 63">
              <a:extLst>
                <a:ext uri="{FF2B5EF4-FFF2-40B4-BE49-F238E27FC236}">
                  <a16:creationId xmlns:a16="http://schemas.microsoft.com/office/drawing/2014/main" id="{5AB2FDBD-02C7-E590-5248-1396DF10B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377"/>
              <a:ext cx="7654" cy="159"/>
            </a:xfrm>
            <a:custGeom>
              <a:avLst/>
              <a:gdLst>
                <a:gd name="T0" fmla="*/ 0 w 462"/>
                <a:gd name="T1" fmla="*/ 9 h 9"/>
                <a:gd name="T2" fmla="*/ 13 w 462"/>
                <a:gd name="T3" fmla="*/ 0 h 9"/>
                <a:gd name="T4" fmla="*/ 462 w 46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9">
                  <a:moveTo>
                    <a:pt x="0" y="9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4" name="Freeform 64">
              <a:extLst>
                <a:ext uri="{FF2B5EF4-FFF2-40B4-BE49-F238E27FC236}">
                  <a16:creationId xmlns:a16="http://schemas.microsoft.com/office/drawing/2014/main" id="{76DDD321-750B-29C4-5CD5-1C942AE1B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002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5" name="Freeform 65">
              <a:extLst>
                <a:ext uri="{FF2B5EF4-FFF2-40B4-BE49-F238E27FC236}">
                  <a16:creationId xmlns:a16="http://schemas.microsoft.com/office/drawing/2014/main" id="{755F956C-6620-A302-E036-1E7370D22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630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6" name="Freeform 66">
              <a:extLst>
                <a:ext uri="{FF2B5EF4-FFF2-40B4-BE49-F238E27FC236}">
                  <a16:creationId xmlns:a16="http://schemas.microsoft.com/office/drawing/2014/main" id="{18C67B2C-744C-0BA6-D0CA-44442D964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72"/>
              <a:ext cx="7654" cy="162"/>
            </a:xfrm>
            <a:custGeom>
              <a:avLst/>
              <a:gdLst>
                <a:gd name="T0" fmla="*/ 0 w 462"/>
                <a:gd name="T1" fmla="*/ 9 h 9"/>
                <a:gd name="T2" fmla="*/ 13 w 462"/>
                <a:gd name="T3" fmla="*/ 0 h 9"/>
                <a:gd name="T4" fmla="*/ 462 w 46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9">
                  <a:moveTo>
                    <a:pt x="0" y="9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7" name="Freeform 67">
              <a:extLst>
                <a:ext uri="{FF2B5EF4-FFF2-40B4-BE49-F238E27FC236}">
                  <a16:creationId xmlns:a16="http://schemas.microsoft.com/office/drawing/2014/main" id="{179D4188-FA5C-86D6-5A4C-3B43AA9A4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-100"/>
              <a:ext cx="7654" cy="178"/>
            </a:xfrm>
            <a:custGeom>
              <a:avLst/>
              <a:gdLst>
                <a:gd name="T0" fmla="*/ 0 w 462"/>
                <a:gd name="T1" fmla="*/ 10 h 10"/>
                <a:gd name="T2" fmla="*/ 13 w 462"/>
                <a:gd name="T3" fmla="*/ 0 h 10"/>
                <a:gd name="T4" fmla="*/ 462 w 46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0">
                  <a:moveTo>
                    <a:pt x="0" y="10"/>
                  </a:moveTo>
                  <a:lnTo>
                    <a:pt x="13" y="0"/>
                  </a:lnTo>
                  <a:lnTo>
                    <a:pt x="46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8" name="Freeform 68">
              <a:extLst>
                <a:ext uri="{FF2B5EF4-FFF2-40B4-BE49-F238E27FC236}">
                  <a16:creationId xmlns:a16="http://schemas.microsoft.com/office/drawing/2014/main" id="{CD0BD4F8-6B1E-D119-4D89-6E894DC94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3587"/>
              <a:ext cx="7655" cy="178"/>
            </a:xfrm>
            <a:custGeom>
              <a:avLst/>
              <a:gdLst>
                <a:gd name="T0" fmla="*/ 3725 w 3725"/>
                <a:gd name="T1" fmla="*/ 0 h 86"/>
                <a:gd name="T2" fmla="*/ 3621 w 3725"/>
                <a:gd name="T3" fmla="*/ 86 h 86"/>
                <a:gd name="T4" fmla="*/ 0 w 3725"/>
                <a:gd name="T5" fmla="*/ 86 h 86"/>
                <a:gd name="T6" fmla="*/ 105 w 3725"/>
                <a:gd name="T7" fmla="*/ 0 h 86"/>
                <a:gd name="T8" fmla="*/ 3725 w 3725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5" h="86">
                  <a:moveTo>
                    <a:pt x="3725" y="0"/>
                  </a:moveTo>
                  <a:lnTo>
                    <a:pt x="3621" y="86"/>
                  </a:lnTo>
                  <a:lnTo>
                    <a:pt x="0" y="86"/>
                  </a:lnTo>
                  <a:lnTo>
                    <a:pt x="105" y="0"/>
                  </a:lnTo>
                  <a:lnTo>
                    <a:pt x="3725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9" name="Freeform 69">
              <a:extLst>
                <a:ext uri="{FF2B5EF4-FFF2-40B4-BE49-F238E27FC236}">
                  <a16:creationId xmlns:a16="http://schemas.microsoft.com/office/drawing/2014/main" id="{2C5395C6-5F54-220C-64BE-666D399D0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-100"/>
              <a:ext cx="216" cy="3844"/>
            </a:xfrm>
            <a:custGeom>
              <a:avLst/>
              <a:gdLst>
                <a:gd name="T0" fmla="*/ 0 w 105"/>
                <a:gd name="T1" fmla="*/ 1858 h 1858"/>
                <a:gd name="T2" fmla="*/ 0 w 105"/>
                <a:gd name="T3" fmla="*/ 86 h 1858"/>
                <a:gd name="T4" fmla="*/ 105 w 105"/>
                <a:gd name="T5" fmla="*/ 0 h 1858"/>
                <a:gd name="T6" fmla="*/ 105 w 105"/>
                <a:gd name="T7" fmla="*/ 1772 h 1858"/>
                <a:gd name="T8" fmla="*/ 0 w 105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858">
                  <a:moveTo>
                    <a:pt x="0" y="1858"/>
                  </a:moveTo>
                  <a:lnTo>
                    <a:pt x="0" y="86"/>
                  </a:lnTo>
                  <a:lnTo>
                    <a:pt x="105" y="0"/>
                  </a:lnTo>
                  <a:lnTo>
                    <a:pt x="105" y="1772"/>
                  </a:lnTo>
                  <a:lnTo>
                    <a:pt x="0" y="1858"/>
                  </a:lnTo>
                  <a:close/>
                </a:path>
              </a:pathLst>
            </a:cu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0" name="Rectangle 70">
              <a:extLst>
                <a:ext uri="{FF2B5EF4-FFF2-40B4-BE49-F238E27FC236}">
                  <a16:creationId xmlns:a16="http://schemas.microsoft.com/office/drawing/2014/main" id="{C9941208-79AE-2079-58AD-D1C562F7E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4" y="-100"/>
              <a:ext cx="7438" cy="3666"/>
            </a:xfrm>
            <a:prstGeom prst="rect">
              <a:avLst/>
            </a:prstGeom>
            <a:noFill/>
            <a:ln w="12700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1" name="Text Box 71">
              <a:extLst>
                <a:ext uri="{FF2B5EF4-FFF2-40B4-BE49-F238E27FC236}">
                  <a16:creationId xmlns:a16="http://schemas.microsoft.com/office/drawing/2014/main" id="{5F6D3CB9-5508-2544-FF6D-AD31F43663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3993" y="3982"/>
              <a:ext cx="977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50</a:t>
              </a:r>
              <a:endParaRPr lang="es-CO" altLang="en-US"/>
            </a:p>
          </p:txBody>
        </p:sp>
        <p:sp>
          <p:nvSpPr>
            <p:cNvPr id="51272" name="Text Box 72">
              <a:extLst>
                <a:ext uri="{FF2B5EF4-FFF2-40B4-BE49-F238E27FC236}">
                  <a16:creationId xmlns:a16="http://schemas.microsoft.com/office/drawing/2014/main" id="{AC0CEDFF-BB5D-D6B8-9AAE-E22B9F1A5A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4589" y="3984"/>
              <a:ext cx="977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60</a:t>
              </a:r>
              <a:endParaRPr lang="es-CO" altLang="en-US"/>
            </a:p>
          </p:txBody>
        </p:sp>
        <p:sp>
          <p:nvSpPr>
            <p:cNvPr id="51273" name="Text Box 73">
              <a:extLst>
                <a:ext uri="{FF2B5EF4-FFF2-40B4-BE49-F238E27FC236}">
                  <a16:creationId xmlns:a16="http://schemas.microsoft.com/office/drawing/2014/main" id="{B576E177-42A7-88B8-238E-8F9C818FA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5227" y="3973"/>
              <a:ext cx="976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70</a:t>
              </a:r>
              <a:endParaRPr lang="es-CO" altLang="en-US"/>
            </a:p>
          </p:txBody>
        </p:sp>
        <p:sp>
          <p:nvSpPr>
            <p:cNvPr id="51274" name="Text Box 74">
              <a:extLst>
                <a:ext uri="{FF2B5EF4-FFF2-40B4-BE49-F238E27FC236}">
                  <a16:creationId xmlns:a16="http://schemas.microsoft.com/office/drawing/2014/main" id="{68E8EC52-0250-3523-E683-1924432CAF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5822" y="3986"/>
              <a:ext cx="977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80</a:t>
              </a:r>
              <a:endParaRPr lang="es-CO" altLang="en-US"/>
            </a:p>
          </p:txBody>
        </p:sp>
        <p:sp>
          <p:nvSpPr>
            <p:cNvPr id="51275" name="Text Box 75">
              <a:extLst>
                <a:ext uri="{FF2B5EF4-FFF2-40B4-BE49-F238E27FC236}">
                  <a16:creationId xmlns:a16="http://schemas.microsoft.com/office/drawing/2014/main" id="{307AE211-C135-4CEF-21F6-111D820C5B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6459" y="3976"/>
              <a:ext cx="977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90</a:t>
              </a:r>
              <a:endParaRPr lang="es-CO" altLang="en-US"/>
            </a:p>
          </p:txBody>
        </p:sp>
        <p:sp>
          <p:nvSpPr>
            <p:cNvPr id="51276" name="Text Box 76">
              <a:extLst>
                <a:ext uri="{FF2B5EF4-FFF2-40B4-BE49-F238E27FC236}">
                  <a16:creationId xmlns:a16="http://schemas.microsoft.com/office/drawing/2014/main" id="{E5D6A82A-8E6F-9B97-9E98-8AD8A7B3A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7105" y="3988"/>
              <a:ext cx="976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00</a:t>
              </a:r>
              <a:endParaRPr lang="es-CO" altLang="en-US"/>
            </a:p>
          </p:txBody>
        </p:sp>
        <p:sp>
          <p:nvSpPr>
            <p:cNvPr id="51277" name="Text Box 77">
              <a:extLst>
                <a:ext uri="{FF2B5EF4-FFF2-40B4-BE49-F238E27FC236}">
                  <a16:creationId xmlns:a16="http://schemas.microsoft.com/office/drawing/2014/main" id="{A125410B-FC82-00CA-CDA6-31CFBA591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7696" y="3986"/>
              <a:ext cx="977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10</a:t>
              </a:r>
              <a:endParaRPr lang="es-CO" altLang="en-US"/>
            </a:p>
          </p:txBody>
        </p:sp>
        <p:sp>
          <p:nvSpPr>
            <p:cNvPr id="51278" name="Text Box 78">
              <a:extLst>
                <a:ext uri="{FF2B5EF4-FFF2-40B4-BE49-F238E27FC236}">
                  <a16:creationId xmlns:a16="http://schemas.microsoft.com/office/drawing/2014/main" id="{B2F1407D-1478-C14E-740A-3235C05E89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8308" y="3986"/>
              <a:ext cx="977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20</a:t>
              </a:r>
              <a:endParaRPr lang="es-CO" altLang="en-US"/>
            </a:p>
          </p:txBody>
        </p:sp>
        <p:sp>
          <p:nvSpPr>
            <p:cNvPr id="51279" name="Text Box 79">
              <a:extLst>
                <a:ext uri="{FF2B5EF4-FFF2-40B4-BE49-F238E27FC236}">
                  <a16:creationId xmlns:a16="http://schemas.microsoft.com/office/drawing/2014/main" id="{14E39718-99C6-97E0-405A-623A9BB2B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8929" y="3994"/>
              <a:ext cx="977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30</a:t>
              </a:r>
              <a:endParaRPr lang="es-CO" altLang="en-US"/>
            </a:p>
          </p:txBody>
        </p:sp>
        <p:sp>
          <p:nvSpPr>
            <p:cNvPr id="51280" name="Text Box 80">
              <a:extLst>
                <a:ext uri="{FF2B5EF4-FFF2-40B4-BE49-F238E27FC236}">
                  <a16:creationId xmlns:a16="http://schemas.microsoft.com/office/drawing/2014/main" id="{14412ACD-8CC8-5D28-2403-74E1865191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9541" y="3994"/>
              <a:ext cx="977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40</a:t>
              </a:r>
              <a:endParaRPr lang="es-CO" altLang="en-US"/>
            </a:p>
          </p:txBody>
        </p:sp>
        <p:sp>
          <p:nvSpPr>
            <p:cNvPr id="51281" name="Text Box 81">
              <a:extLst>
                <a:ext uri="{FF2B5EF4-FFF2-40B4-BE49-F238E27FC236}">
                  <a16:creationId xmlns:a16="http://schemas.microsoft.com/office/drawing/2014/main" id="{D8213E10-7713-2517-C6B2-93554B0B7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8604">
              <a:off x="10134" y="3969"/>
              <a:ext cx="976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8522" tIns="29261" rIns="58522" bIns="29261"/>
            <a:lstStyle/>
            <a:p>
              <a:pPr algn="l"/>
              <a:r>
                <a:rPr lang="es-ES_tradnl" altLang="ja-JP" sz="1300" b="1">
                  <a:solidFill>
                    <a:srgbClr val="000000"/>
                  </a:solidFill>
                  <a:ea typeface="MS Mincho" panose="02020609040205080304" pitchFamily="49" charset="-128"/>
                </a:rPr>
                <a:t>50</a:t>
              </a:r>
              <a:endParaRPr lang="es-CO" altLang="en-US"/>
            </a:p>
          </p:txBody>
        </p:sp>
        <p:grpSp>
          <p:nvGrpSpPr>
            <p:cNvPr id="51282" name="Group 82">
              <a:extLst>
                <a:ext uri="{FF2B5EF4-FFF2-40B4-BE49-F238E27FC236}">
                  <a16:creationId xmlns:a16="http://schemas.microsoft.com/office/drawing/2014/main" id="{2281451E-B92A-1CBC-6A3B-96E3ABF0E5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9" y="-158"/>
              <a:ext cx="1079" cy="4242"/>
              <a:chOff x="4704" y="1152"/>
              <a:chExt cx="525" cy="2050"/>
            </a:xfrm>
          </p:grpSpPr>
          <p:sp>
            <p:nvSpPr>
              <p:cNvPr id="51283" name="Text Box 83">
                <a:extLst>
                  <a:ext uri="{FF2B5EF4-FFF2-40B4-BE49-F238E27FC236}">
                    <a16:creationId xmlns:a16="http://schemas.microsoft.com/office/drawing/2014/main" id="{C32ADF2B-773A-F313-180B-DC88E0E1A3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3" y="2952"/>
                <a:ext cx="43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8522" tIns="29261" rIns="58522" bIns="29261"/>
              <a:lstStyle/>
              <a:p>
                <a:pPr algn="r"/>
                <a:r>
                  <a:rPr lang="es-ES_tradnl" altLang="ja-JP" sz="1300" b="1">
                    <a:solidFill>
                      <a:srgbClr val="000000"/>
                    </a:solidFill>
                    <a:ea typeface="MS Mincho" panose="02020609040205080304" pitchFamily="49" charset="-128"/>
                  </a:rPr>
                  <a:t>  0%</a:t>
                </a:r>
                <a:endParaRPr lang="es-CO" altLang="en-US"/>
              </a:p>
            </p:txBody>
          </p:sp>
          <p:sp>
            <p:nvSpPr>
              <p:cNvPr id="51284" name="Text Box 84">
                <a:extLst>
                  <a:ext uri="{FF2B5EF4-FFF2-40B4-BE49-F238E27FC236}">
                    <a16:creationId xmlns:a16="http://schemas.microsoft.com/office/drawing/2014/main" id="{CB44FAA2-E7AF-E09A-E9D8-AE423AAE7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6" y="2582"/>
                <a:ext cx="48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8522" tIns="29261" rIns="58522" bIns="29261"/>
              <a:lstStyle/>
              <a:p>
                <a:pPr algn="r"/>
                <a:r>
                  <a:rPr lang="es-ES_tradnl" altLang="ja-JP" sz="1300" b="1">
                    <a:solidFill>
                      <a:srgbClr val="000000"/>
                    </a:solidFill>
                    <a:ea typeface="MS Mincho" panose="02020609040205080304" pitchFamily="49" charset="-128"/>
                  </a:rPr>
                  <a:t> 20%</a:t>
                </a:r>
                <a:endParaRPr lang="es-CO" altLang="en-US"/>
              </a:p>
            </p:txBody>
          </p:sp>
          <p:sp>
            <p:nvSpPr>
              <p:cNvPr id="51285" name="Text Box 85">
                <a:extLst>
                  <a:ext uri="{FF2B5EF4-FFF2-40B4-BE49-F238E27FC236}">
                    <a16:creationId xmlns:a16="http://schemas.microsoft.com/office/drawing/2014/main" id="{4BEBC58A-88A5-38A9-C705-52086AF503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3" y="2232"/>
                <a:ext cx="48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8522" tIns="29261" rIns="58522" bIns="29261"/>
              <a:lstStyle/>
              <a:p>
                <a:pPr algn="r"/>
                <a:r>
                  <a:rPr lang="es-ES_tradnl" altLang="ja-JP" sz="1300" b="1">
                    <a:solidFill>
                      <a:srgbClr val="000000"/>
                    </a:solidFill>
                    <a:ea typeface="MS Mincho" panose="02020609040205080304" pitchFamily="49" charset="-128"/>
                  </a:rPr>
                  <a:t> 40%</a:t>
                </a:r>
                <a:endParaRPr lang="es-CO" altLang="en-US"/>
              </a:p>
            </p:txBody>
          </p:sp>
          <p:sp>
            <p:nvSpPr>
              <p:cNvPr id="51286" name="Text Box 86">
                <a:extLst>
                  <a:ext uri="{FF2B5EF4-FFF2-40B4-BE49-F238E27FC236}">
                    <a16:creationId xmlns:a16="http://schemas.microsoft.com/office/drawing/2014/main" id="{5542B28A-A6B3-0D76-8D4D-953D3D8228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6" y="1862"/>
                <a:ext cx="48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8522" tIns="29261" rIns="58522" bIns="29261"/>
              <a:lstStyle/>
              <a:p>
                <a:pPr algn="r"/>
                <a:r>
                  <a:rPr lang="es-ES_tradnl" altLang="ja-JP" sz="1300" b="1">
                    <a:solidFill>
                      <a:srgbClr val="000000"/>
                    </a:solidFill>
                    <a:ea typeface="MS Mincho" panose="02020609040205080304" pitchFamily="49" charset="-128"/>
                  </a:rPr>
                  <a:t> 60%</a:t>
                </a:r>
                <a:endParaRPr lang="es-CO" altLang="en-US"/>
              </a:p>
            </p:txBody>
          </p:sp>
          <p:sp>
            <p:nvSpPr>
              <p:cNvPr id="51287" name="Text Box 87">
                <a:extLst>
                  <a:ext uri="{FF2B5EF4-FFF2-40B4-BE49-F238E27FC236}">
                    <a16:creationId xmlns:a16="http://schemas.microsoft.com/office/drawing/2014/main" id="{D4B2395F-1FEB-469E-782B-B0DF6794F2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3" y="1512"/>
                <a:ext cx="48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8522" tIns="29261" rIns="58522" bIns="29261"/>
              <a:lstStyle/>
              <a:p>
                <a:pPr algn="r"/>
                <a:r>
                  <a:rPr lang="es-ES_tradnl" altLang="ja-JP" sz="1300" b="1">
                    <a:solidFill>
                      <a:srgbClr val="000000"/>
                    </a:solidFill>
                    <a:ea typeface="MS Mincho" panose="02020609040205080304" pitchFamily="49" charset="-128"/>
                  </a:rPr>
                  <a:t> 80%</a:t>
                </a:r>
                <a:endParaRPr lang="es-CO" altLang="en-US"/>
              </a:p>
            </p:txBody>
          </p:sp>
          <p:sp>
            <p:nvSpPr>
              <p:cNvPr id="51288" name="Text Box 88">
                <a:extLst>
                  <a:ext uri="{FF2B5EF4-FFF2-40B4-BE49-F238E27FC236}">
                    <a16:creationId xmlns:a16="http://schemas.microsoft.com/office/drawing/2014/main" id="{AE10B725-D9ED-23A2-0EF0-C607FBD938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4" y="1152"/>
                <a:ext cx="52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8522" tIns="29261" rIns="58522" bIns="29261"/>
              <a:lstStyle/>
              <a:p>
                <a:pPr algn="r"/>
                <a:r>
                  <a:rPr lang="es-ES_tradnl" altLang="ja-JP" sz="1300" b="1">
                    <a:solidFill>
                      <a:srgbClr val="000000"/>
                    </a:solidFill>
                    <a:ea typeface="MS Mincho" panose="02020609040205080304" pitchFamily="49" charset="-128"/>
                  </a:rPr>
                  <a:t>100%</a:t>
                </a:r>
                <a:endParaRPr lang="es-CO" altLang="en-US"/>
              </a:p>
            </p:txBody>
          </p:sp>
        </p:grpSp>
        <p:grpSp>
          <p:nvGrpSpPr>
            <p:cNvPr id="51289" name="Group 89">
              <a:extLst>
                <a:ext uri="{FF2B5EF4-FFF2-40B4-BE49-F238E27FC236}">
                  <a16:creationId xmlns:a16="http://schemas.microsoft.com/office/drawing/2014/main" id="{7C2F9FB5-CFB0-9FD3-E355-0474C8792E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-88"/>
              <a:ext cx="9547" cy="1072"/>
              <a:chOff x="884" y="1344"/>
              <a:chExt cx="4646" cy="518"/>
            </a:xfrm>
          </p:grpSpPr>
          <p:sp>
            <p:nvSpPr>
              <p:cNvPr id="51290" name="Freeform 90">
                <a:extLst>
                  <a:ext uri="{FF2B5EF4-FFF2-40B4-BE49-F238E27FC236}">
                    <a16:creationId xmlns:a16="http://schemas.microsoft.com/office/drawing/2014/main" id="{70748329-93CA-48C6-F764-71A028C66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" y="1364"/>
                <a:ext cx="41" cy="120"/>
              </a:xfrm>
              <a:custGeom>
                <a:avLst/>
                <a:gdLst>
                  <a:gd name="T0" fmla="*/ 0 w 41"/>
                  <a:gd name="T1" fmla="*/ 120 h 120"/>
                  <a:gd name="T2" fmla="*/ 0 w 41"/>
                  <a:gd name="T3" fmla="*/ 34 h 120"/>
                  <a:gd name="T4" fmla="*/ 41 w 41"/>
                  <a:gd name="T5" fmla="*/ 0 h 120"/>
                  <a:gd name="T6" fmla="*/ 41 w 41"/>
                  <a:gd name="T7" fmla="*/ 86 h 120"/>
                  <a:gd name="T8" fmla="*/ 0 w 41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20">
                    <a:moveTo>
                      <a:pt x="0" y="120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86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1" name="Rectangle 91">
                <a:extLst>
                  <a:ext uri="{FF2B5EF4-FFF2-40B4-BE49-F238E27FC236}">
                    <a16:creationId xmlns:a16="http://schemas.microsoft.com/office/drawing/2014/main" id="{EF65C942-2B23-2AE4-3453-1DDF88F7A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" y="1398"/>
                <a:ext cx="121" cy="86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2" name="Freeform 92">
                <a:extLst>
                  <a:ext uri="{FF2B5EF4-FFF2-40B4-BE49-F238E27FC236}">
                    <a16:creationId xmlns:a16="http://schemas.microsoft.com/office/drawing/2014/main" id="{0A50FFF2-3BC6-C5F2-496F-F6F83857F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364"/>
                <a:ext cx="162" cy="34"/>
              </a:xfrm>
              <a:custGeom>
                <a:avLst/>
                <a:gdLst>
                  <a:gd name="T0" fmla="*/ 121 w 162"/>
                  <a:gd name="T1" fmla="*/ 34 h 34"/>
                  <a:gd name="T2" fmla="*/ 162 w 162"/>
                  <a:gd name="T3" fmla="*/ 0 h 34"/>
                  <a:gd name="T4" fmla="*/ 41 w 162"/>
                  <a:gd name="T5" fmla="*/ 0 h 34"/>
                  <a:gd name="T6" fmla="*/ 0 w 162"/>
                  <a:gd name="T7" fmla="*/ 34 h 34"/>
                  <a:gd name="T8" fmla="*/ 121 w 162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4">
                    <a:moveTo>
                      <a:pt x="121" y="34"/>
                    </a:moveTo>
                    <a:lnTo>
                      <a:pt x="162" y="0"/>
                    </a:lnTo>
                    <a:lnTo>
                      <a:pt x="41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3" name="Freeform 93">
                <a:extLst>
                  <a:ext uri="{FF2B5EF4-FFF2-40B4-BE49-F238E27FC236}">
                    <a16:creationId xmlns:a16="http://schemas.microsoft.com/office/drawing/2014/main" id="{F8FE7A04-2521-F3BC-3004-86F4494B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" y="1364"/>
                <a:ext cx="40" cy="120"/>
              </a:xfrm>
              <a:custGeom>
                <a:avLst/>
                <a:gdLst>
                  <a:gd name="T0" fmla="*/ 0 w 40"/>
                  <a:gd name="T1" fmla="*/ 120 h 120"/>
                  <a:gd name="T2" fmla="*/ 0 w 40"/>
                  <a:gd name="T3" fmla="*/ 34 h 120"/>
                  <a:gd name="T4" fmla="*/ 40 w 40"/>
                  <a:gd name="T5" fmla="*/ 0 h 120"/>
                  <a:gd name="T6" fmla="*/ 40 w 40"/>
                  <a:gd name="T7" fmla="*/ 86 h 120"/>
                  <a:gd name="T8" fmla="*/ 0 w 40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20">
                    <a:moveTo>
                      <a:pt x="0" y="120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86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4" name="Rectangle 94">
                <a:extLst>
                  <a:ext uri="{FF2B5EF4-FFF2-40B4-BE49-F238E27FC236}">
                    <a16:creationId xmlns:a16="http://schemas.microsoft.com/office/drawing/2014/main" id="{6D6EB910-09A1-DDCC-EC19-23228BC90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3" y="1398"/>
                <a:ext cx="121" cy="86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5" name="Freeform 95">
                <a:extLst>
                  <a:ext uri="{FF2B5EF4-FFF2-40B4-BE49-F238E27FC236}">
                    <a16:creationId xmlns:a16="http://schemas.microsoft.com/office/drawing/2014/main" id="{EB4E1523-6FBD-4529-7F52-B032F84D8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3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0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0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6" name="Freeform 96">
                <a:extLst>
                  <a:ext uri="{FF2B5EF4-FFF2-40B4-BE49-F238E27FC236}">
                    <a16:creationId xmlns:a16="http://schemas.microsoft.com/office/drawing/2014/main" id="{E163A189-5B2C-8DD7-FBA6-45473F402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" y="1364"/>
                <a:ext cx="48" cy="94"/>
              </a:xfrm>
              <a:custGeom>
                <a:avLst/>
                <a:gdLst>
                  <a:gd name="T0" fmla="*/ 0 w 48"/>
                  <a:gd name="T1" fmla="*/ 94 h 94"/>
                  <a:gd name="T2" fmla="*/ 0 w 48"/>
                  <a:gd name="T3" fmla="*/ 34 h 94"/>
                  <a:gd name="T4" fmla="*/ 48 w 48"/>
                  <a:gd name="T5" fmla="*/ 0 h 94"/>
                  <a:gd name="T6" fmla="*/ 48 w 48"/>
                  <a:gd name="T7" fmla="*/ 68 h 94"/>
                  <a:gd name="T8" fmla="*/ 0 w 48"/>
                  <a:gd name="T9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94">
                    <a:moveTo>
                      <a:pt x="0" y="94"/>
                    </a:moveTo>
                    <a:lnTo>
                      <a:pt x="0" y="34"/>
                    </a:lnTo>
                    <a:lnTo>
                      <a:pt x="48" y="0"/>
                    </a:lnTo>
                    <a:lnTo>
                      <a:pt x="48" y="68"/>
                    </a:lnTo>
                    <a:lnTo>
                      <a:pt x="0" y="9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7" name="Rectangle 97">
                <a:extLst>
                  <a:ext uri="{FF2B5EF4-FFF2-40B4-BE49-F238E27FC236}">
                    <a16:creationId xmlns:a16="http://schemas.microsoft.com/office/drawing/2014/main" id="{7E27B307-5DD9-1157-631C-9831DA69F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398"/>
                <a:ext cx="113" cy="60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8" name="Freeform 98">
                <a:extLst>
                  <a:ext uri="{FF2B5EF4-FFF2-40B4-BE49-F238E27FC236}">
                    <a16:creationId xmlns:a16="http://schemas.microsoft.com/office/drawing/2014/main" id="{FE581AC3-9568-90EB-A9A0-316523E22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" y="1364"/>
                <a:ext cx="161" cy="34"/>
              </a:xfrm>
              <a:custGeom>
                <a:avLst/>
                <a:gdLst>
                  <a:gd name="T0" fmla="*/ 113 w 161"/>
                  <a:gd name="T1" fmla="*/ 34 h 34"/>
                  <a:gd name="T2" fmla="*/ 161 w 161"/>
                  <a:gd name="T3" fmla="*/ 0 h 34"/>
                  <a:gd name="T4" fmla="*/ 41 w 161"/>
                  <a:gd name="T5" fmla="*/ 0 h 34"/>
                  <a:gd name="T6" fmla="*/ 0 w 161"/>
                  <a:gd name="T7" fmla="*/ 34 h 34"/>
                  <a:gd name="T8" fmla="*/ 113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13" y="34"/>
                    </a:moveTo>
                    <a:lnTo>
                      <a:pt x="161" y="0"/>
                    </a:lnTo>
                    <a:lnTo>
                      <a:pt x="41" y="0"/>
                    </a:lnTo>
                    <a:lnTo>
                      <a:pt x="0" y="34"/>
                    </a:lnTo>
                    <a:lnTo>
                      <a:pt x="113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9" name="Freeform 99">
                <a:extLst>
                  <a:ext uri="{FF2B5EF4-FFF2-40B4-BE49-F238E27FC236}">
                    <a16:creationId xmlns:a16="http://schemas.microsoft.com/office/drawing/2014/main" id="{6E1675AE-B9E2-F30B-15B4-9166783AF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" y="1364"/>
                <a:ext cx="40" cy="137"/>
              </a:xfrm>
              <a:custGeom>
                <a:avLst/>
                <a:gdLst>
                  <a:gd name="T0" fmla="*/ 0 w 40"/>
                  <a:gd name="T1" fmla="*/ 137 h 137"/>
                  <a:gd name="T2" fmla="*/ 0 w 40"/>
                  <a:gd name="T3" fmla="*/ 34 h 137"/>
                  <a:gd name="T4" fmla="*/ 40 w 40"/>
                  <a:gd name="T5" fmla="*/ 0 h 137"/>
                  <a:gd name="T6" fmla="*/ 40 w 40"/>
                  <a:gd name="T7" fmla="*/ 103 h 137"/>
                  <a:gd name="T8" fmla="*/ 0 w 40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37">
                    <a:moveTo>
                      <a:pt x="0" y="137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103"/>
                    </a:lnTo>
                    <a:lnTo>
                      <a:pt x="0" y="137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0" name="Rectangle 100">
                <a:extLst>
                  <a:ext uri="{FF2B5EF4-FFF2-40B4-BE49-F238E27FC236}">
                    <a16:creationId xmlns:a16="http://schemas.microsoft.com/office/drawing/2014/main" id="{3B016590-8A25-416D-1932-5C9D5AC80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398"/>
                <a:ext cx="121" cy="103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1" name="Freeform 101">
                <a:extLst>
                  <a:ext uri="{FF2B5EF4-FFF2-40B4-BE49-F238E27FC236}">
                    <a16:creationId xmlns:a16="http://schemas.microsoft.com/office/drawing/2014/main" id="{CD6380C1-569E-BA7C-C8F5-547FFB5BA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0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0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2" name="Freeform 102">
                <a:extLst>
                  <a:ext uri="{FF2B5EF4-FFF2-40B4-BE49-F238E27FC236}">
                    <a16:creationId xmlns:a16="http://schemas.microsoft.com/office/drawing/2014/main" id="{4F1A3B9A-E81C-62E3-88E6-13383B468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7" y="1364"/>
                <a:ext cx="40" cy="146"/>
              </a:xfrm>
              <a:custGeom>
                <a:avLst/>
                <a:gdLst>
                  <a:gd name="T0" fmla="*/ 0 w 40"/>
                  <a:gd name="T1" fmla="*/ 146 h 146"/>
                  <a:gd name="T2" fmla="*/ 0 w 40"/>
                  <a:gd name="T3" fmla="*/ 34 h 146"/>
                  <a:gd name="T4" fmla="*/ 40 w 40"/>
                  <a:gd name="T5" fmla="*/ 0 h 146"/>
                  <a:gd name="T6" fmla="*/ 40 w 40"/>
                  <a:gd name="T7" fmla="*/ 111 h 146"/>
                  <a:gd name="T8" fmla="*/ 0 w 40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46">
                    <a:moveTo>
                      <a:pt x="0" y="146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111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3" name="Rectangle 103">
                <a:extLst>
                  <a:ext uri="{FF2B5EF4-FFF2-40B4-BE49-F238E27FC236}">
                    <a16:creationId xmlns:a16="http://schemas.microsoft.com/office/drawing/2014/main" id="{012409A0-06F8-E805-244A-5A6667372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1398"/>
                <a:ext cx="121" cy="112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4" name="Freeform 104">
                <a:extLst>
                  <a:ext uri="{FF2B5EF4-FFF2-40B4-BE49-F238E27FC236}">
                    <a16:creationId xmlns:a16="http://schemas.microsoft.com/office/drawing/2014/main" id="{6B4EEC19-9167-2A3B-5E47-D16F76806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6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0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0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5" name="Freeform 105">
                <a:extLst>
                  <a:ext uri="{FF2B5EF4-FFF2-40B4-BE49-F238E27FC236}">
                    <a16:creationId xmlns:a16="http://schemas.microsoft.com/office/drawing/2014/main" id="{AE5A5EDD-AC2F-ED6A-21B3-C0456F647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1364"/>
                <a:ext cx="41" cy="154"/>
              </a:xfrm>
              <a:custGeom>
                <a:avLst/>
                <a:gdLst>
                  <a:gd name="T0" fmla="*/ 0 w 41"/>
                  <a:gd name="T1" fmla="*/ 154 h 154"/>
                  <a:gd name="T2" fmla="*/ 0 w 41"/>
                  <a:gd name="T3" fmla="*/ 34 h 154"/>
                  <a:gd name="T4" fmla="*/ 41 w 41"/>
                  <a:gd name="T5" fmla="*/ 0 h 154"/>
                  <a:gd name="T6" fmla="*/ 41 w 41"/>
                  <a:gd name="T7" fmla="*/ 120 h 154"/>
                  <a:gd name="T8" fmla="*/ 0 w 41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54">
                    <a:moveTo>
                      <a:pt x="0" y="154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120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6" name="Rectangle 106">
                <a:extLst>
                  <a:ext uri="{FF2B5EF4-FFF2-40B4-BE49-F238E27FC236}">
                    <a16:creationId xmlns:a16="http://schemas.microsoft.com/office/drawing/2014/main" id="{6A25C9F9-78D1-0868-8DE5-99AFE044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2" y="1398"/>
                <a:ext cx="121" cy="120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7" name="Freeform 107">
                <a:extLst>
                  <a:ext uri="{FF2B5EF4-FFF2-40B4-BE49-F238E27FC236}">
                    <a16:creationId xmlns:a16="http://schemas.microsoft.com/office/drawing/2014/main" id="{40F08740-8056-0A5B-7DA7-B60B580E6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" y="1364"/>
                <a:ext cx="162" cy="34"/>
              </a:xfrm>
              <a:custGeom>
                <a:avLst/>
                <a:gdLst>
                  <a:gd name="T0" fmla="*/ 121 w 162"/>
                  <a:gd name="T1" fmla="*/ 34 h 34"/>
                  <a:gd name="T2" fmla="*/ 162 w 162"/>
                  <a:gd name="T3" fmla="*/ 0 h 34"/>
                  <a:gd name="T4" fmla="*/ 41 w 162"/>
                  <a:gd name="T5" fmla="*/ 0 h 34"/>
                  <a:gd name="T6" fmla="*/ 0 w 162"/>
                  <a:gd name="T7" fmla="*/ 34 h 34"/>
                  <a:gd name="T8" fmla="*/ 121 w 162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4">
                    <a:moveTo>
                      <a:pt x="121" y="34"/>
                    </a:moveTo>
                    <a:lnTo>
                      <a:pt x="162" y="0"/>
                    </a:lnTo>
                    <a:lnTo>
                      <a:pt x="41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8" name="Freeform 108">
                <a:extLst>
                  <a:ext uri="{FF2B5EF4-FFF2-40B4-BE49-F238E27FC236}">
                    <a16:creationId xmlns:a16="http://schemas.microsoft.com/office/drawing/2014/main" id="{6BF59A82-FCAC-8C88-E40D-D3038B60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2" y="1364"/>
                <a:ext cx="40" cy="180"/>
              </a:xfrm>
              <a:custGeom>
                <a:avLst/>
                <a:gdLst>
                  <a:gd name="T0" fmla="*/ 0 w 40"/>
                  <a:gd name="T1" fmla="*/ 180 h 180"/>
                  <a:gd name="T2" fmla="*/ 0 w 40"/>
                  <a:gd name="T3" fmla="*/ 34 h 180"/>
                  <a:gd name="T4" fmla="*/ 40 w 40"/>
                  <a:gd name="T5" fmla="*/ 0 h 180"/>
                  <a:gd name="T6" fmla="*/ 40 w 40"/>
                  <a:gd name="T7" fmla="*/ 146 h 180"/>
                  <a:gd name="T8" fmla="*/ 0 w 40"/>
                  <a:gd name="T9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80">
                    <a:moveTo>
                      <a:pt x="0" y="180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146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9" name="Rectangle 109">
                <a:extLst>
                  <a:ext uri="{FF2B5EF4-FFF2-40B4-BE49-F238E27FC236}">
                    <a16:creationId xmlns:a16="http://schemas.microsoft.com/office/drawing/2014/main" id="{1B7E2AC0-79A4-AD0B-FD9C-70989CD84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1" y="1398"/>
                <a:ext cx="121" cy="146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0" name="Freeform 110">
                <a:extLst>
                  <a:ext uri="{FF2B5EF4-FFF2-40B4-BE49-F238E27FC236}">
                    <a16:creationId xmlns:a16="http://schemas.microsoft.com/office/drawing/2014/main" id="{F1AA277F-FF1A-CD40-EAFA-37CF37301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0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0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1" name="Freeform 111">
                <a:extLst>
                  <a:ext uri="{FF2B5EF4-FFF2-40B4-BE49-F238E27FC236}">
                    <a16:creationId xmlns:a16="http://schemas.microsoft.com/office/drawing/2014/main" id="{194B56DF-4C44-A443-2167-A03156F05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1364"/>
                <a:ext cx="40" cy="240"/>
              </a:xfrm>
              <a:custGeom>
                <a:avLst/>
                <a:gdLst>
                  <a:gd name="T0" fmla="*/ 0 w 40"/>
                  <a:gd name="T1" fmla="*/ 240 h 240"/>
                  <a:gd name="T2" fmla="*/ 0 w 40"/>
                  <a:gd name="T3" fmla="*/ 34 h 240"/>
                  <a:gd name="T4" fmla="*/ 40 w 40"/>
                  <a:gd name="T5" fmla="*/ 0 h 240"/>
                  <a:gd name="T6" fmla="*/ 40 w 40"/>
                  <a:gd name="T7" fmla="*/ 206 h 240"/>
                  <a:gd name="T8" fmla="*/ 0 w 40"/>
                  <a:gd name="T9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40">
                    <a:moveTo>
                      <a:pt x="0" y="240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206"/>
                    </a:lnTo>
                    <a:lnTo>
                      <a:pt x="0" y="240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2" name="Rectangle 112">
                <a:extLst>
                  <a:ext uri="{FF2B5EF4-FFF2-40B4-BE49-F238E27FC236}">
                    <a16:creationId xmlns:a16="http://schemas.microsoft.com/office/drawing/2014/main" id="{68F65C9F-3B1B-B9F9-2F71-E419FB0C7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" y="1398"/>
                <a:ext cx="121" cy="206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3" name="Freeform 113">
                <a:extLst>
                  <a:ext uri="{FF2B5EF4-FFF2-40B4-BE49-F238E27FC236}">
                    <a16:creationId xmlns:a16="http://schemas.microsoft.com/office/drawing/2014/main" id="{51DB73B6-2E7D-B672-5122-287798335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9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8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8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4" name="Freeform 114">
                <a:extLst>
                  <a:ext uri="{FF2B5EF4-FFF2-40B4-BE49-F238E27FC236}">
                    <a16:creationId xmlns:a16="http://schemas.microsoft.com/office/drawing/2014/main" id="{654331E5-BC48-2EF6-BDF9-53E0F9B3A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" y="1364"/>
                <a:ext cx="41" cy="309"/>
              </a:xfrm>
              <a:custGeom>
                <a:avLst/>
                <a:gdLst>
                  <a:gd name="T0" fmla="*/ 0 w 41"/>
                  <a:gd name="T1" fmla="*/ 309 h 309"/>
                  <a:gd name="T2" fmla="*/ 0 w 41"/>
                  <a:gd name="T3" fmla="*/ 34 h 309"/>
                  <a:gd name="T4" fmla="*/ 41 w 41"/>
                  <a:gd name="T5" fmla="*/ 0 h 309"/>
                  <a:gd name="T6" fmla="*/ 41 w 41"/>
                  <a:gd name="T7" fmla="*/ 275 h 309"/>
                  <a:gd name="T8" fmla="*/ 0 w 41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09">
                    <a:moveTo>
                      <a:pt x="0" y="309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275"/>
                    </a:lnTo>
                    <a:lnTo>
                      <a:pt x="0" y="309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5" name="Rectangle 115">
                <a:extLst>
                  <a:ext uri="{FF2B5EF4-FFF2-40B4-BE49-F238E27FC236}">
                    <a16:creationId xmlns:a16="http://schemas.microsoft.com/office/drawing/2014/main" id="{716A5ECC-9C88-7E98-580A-FB5C981EA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5" y="1398"/>
                <a:ext cx="121" cy="275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6" name="Freeform 116">
                <a:extLst>
                  <a:ext uri="{FF2B5EF4-FFF2-40B4-BE49-F238E27FC236}">
                    <a16:creationId xmlns:a16="http://schemas.microsoft.com/office/drawing/2014/main" id="{4C16B931-CB30-0D29-86D7-FCA5D7825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1364"/>
                <a:ext cx="162" cy="34"/>
              </a:xfrm>
              <a:custGeom>
                <a:avLst/>
                <a:gdLst>
                  <a:gd name="T0" fmla="*/ 121 w 162"/>
                  <a:gd name="T1" fmla="*/ 34 h 34"/>
                  <a:gd name="T2" fmla="*/ 162 w 162"/>
                  <a:gd name="T3" fmla="*/ 0 h 34"/>
                  <a:gd name="T4" fmla="*/ 41 w 162"/>
                  <a:gd name="T5" fmla="*/ 0 h 34"/>
                  <a:gd name="T6" fmla="*/ 0 w 162"/>
                  <a:gd name="T7" fmla="*/ 34 h 34"/>
                  <a:gd name="T8" fmla="*/ 121 w 162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4">
                    <a:moveTo>
                      <a:pt x="121" y="34"/>
                    </a:moveTo>
                    <a:lnTo>
                      <a:pt x="162" y="0"/>
                    </a:lnTo>
                    <a:lnTo>
                      <a:pt x="41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7" name="Freeform 117">
                <a:extLst>
                  <a:ext uri="{FF2B5EF4-FFF2-40B4-BE49-F238E27FC236}">
                    <a16:creationId xmlns:a16="http://schemas.microsoft.com/office/drawing/2014/main" id="{8B79A5DE-FEE0-2119-C899-9B6039FDC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364"/>
                <a:ext cx="40" cy="370"/>
              </a:xfrm>
              <a:custGeom>
                <a:avLst/>
                <a:gdLst>
                  <a:gd name="T0" fmla="*/ 0 w 40"/>
                  <a:gd name="T1" fmla="*/ 370 h 370"/>
                  <a:gd name="T2" fmla="*/ 0 w 40"/>
                  <a:gd name="T3" fmla="*/ 34 h 370"/>
                  <a:gd name="T4" fmla="*/ 40 w 40"/>
                  <a:gd name="T5" fmla="*/ 0 h 370"/>
                  <a:gd name="T6" fmla="*/ 40 w 40"/>
                  <a:gd name="T7" fmla="*/ 335 h 370"/>
                  <a:gd name="T8" fmla="*/ 0 w 40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70">
                    <a:moveTo>
                      <a:pt x="0" y="370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335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8" name="Rectangle 118">
                <a:extLst>
                  <a:ext uri="{FF2B5EF4-FFF2-40B4-BE49-F238E27FC236}">
                    <a16:creationId xmlns:a16="http://schemas.microsoft.com/office/drawing/2014/main" id="{77EE3971-6A71-7D5E-809B-EE9A83936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" y="1398"/>
                <a:ext cx="121" cy="336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9" name="Freeform 119">
                <a:extLst>
                  <a:ext uri="{FF2B5EF4-FFF2-40B4-BE49-F238E27FC236}">
                    <a16:creationId xmlns:a16="http://schemas.microsoft.com/office/drawing/2014/main" id="{0A3E266D-036C-5543-F51C-5C2DE715D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0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0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0" name="Freeform 120">
                <a:extLst>
                  <a:ext uri="{FF2B5EF4-FFF2-40B4-BE49-F238E27FC236}">
                    <a16:creationId xmlns:a16="http://schemas.microsoft.com/office/drawing/2014/main" id="{8FF304A6-2318-4B1E-F952-56F6FC41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1" y="1364"/>
                <a:ext cx="40" cy="413"/>
              </a:xfrm>
              <a:custGeom>
                <a:avLst/>
                <a:gdLst>
                  <a:gd name="T0" fmla="*/ 0 w 40"/>
                  <a:gd name="T1" fmla="*/ 413 h 413"/>
                  <a:gd name="T2" fmla="*/ 0 w 40"/>
                  <a:gd name="T3" fmla="*/ 34 h 413"/>
                  <a:gd name="T4" fmla="*/ 40 w 40"/>
                  <a:gd name="T5" fmla="*/ 0 h 413"/>
                  <a:gd name="T6" fmla="*/ 40 w 40"/>
                  <a:gd name="T7" fmla="*/ 378 h 413"/>
                  <a:gd name="T8" fmla="*/ 0 w 40"/>
                  <a:gd name="T9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13">
                    <a:moveTo>
                      <a:pt x="0" y="413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378"/>
                    </a:lnTo>
                    <a:lnTo>
                      <a:pt x="0" y="413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1" name="Rectangle 121">
                <a:extLst>
                  <a:ext uri="{FF2B5EF4-FFF2-40B4-BE49-F238E27FC236}">
                    <a16:creationId xmlns:a16="http://schemas.microsoft.com/office/drawing/2014/main" id="{CE332BD8-623C-8848-3E45-96929B6EB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0" y="1398"/>
                <a:ext cx="121" cy="379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2" name="Freeform 122">
                <a:extLst>
                  <a:ext uri="{FF2B5EF4-FFF2-40B4-BE49-F238E27FC236}">
                    <a16:creationId xmlns:a16="http://schemas.microsoft.com/office/drawing/2014/main" id="{0B880A9B-4052-DEA8-5372-791CEDA79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0" y="1364"/>
                <a:ext cx="161" cy="34"/>
              </a:xfrm>
              <a:custGeom>
                <a:avLst/>
                <a:gdLst>
                  <a:gd name="T0" fmla="*/ 121 w 161"/>
                  <a:gd name="T1" fmla="*/ 34 h 34"/>
                  <a:gd name="T2" fmla="*/ 161 w 161"/>
                  <a:gd name="T3" fmla="*/ 0 h 34"/>
                  <a:gd name="T4" fmla="*/ 40 w 161"/>
                  <a:gd name="T5" fmla="*/ 0 h 34"/>
                  <a:gd name="T6" fmla="*/ 0 w 161"/>
                  <a:gd name="T7" fmla="*/ 34 h 34"/>
                  <a:gd name="T8" fmla="*/ 121 w 1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4">
                    <a:moveTo>
                      <a:pt x="121" y="34"/>
                    </a:moveTo>
                    <a:lnTo>
                      <a:pt x="161" y="0"/>
                    </a:lnTo>
                    <a:lnTo>
                      <a:pt x="40" y="0"/>
                    </a:lnTo>
                    <a:lnTo>
                      <a:pt x="0" y="34"/>
                    </a:lnTo>
                    <a:lnTo>
                      <a:pt x="121" y="34"/>
                    </a:lnTo>
                    <a:close/>
                  </a:path>
                </a:pathLst>
              </a:custGeom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323" name="Group 123">
                <a:extLst>
                  <a:ext uri="{FF2B5EF4-FFF2-40B4-BE49-F238E27FC236}">
                    <a16:creationId xmlns:a16="http://schemas.microsoft.com/office/drawing/2014/main" id="{4F4A5DDC-2D97-0513-3E85-D88E169DF7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2" y="1344"/>
                <a:ext cx="1258" cy="518"/>
                <a:chOff x="4464" y="1418"/>
                <a:chExt cx="1258" cy="518"/>
              </a:xfrm>
            </p:grpSpPr>
            <p:sp>
              <p:nvSpPr>
                <p:cNvPr id="51324" name="Rectangle 124">
                  <a:extLst>
                    <a:ext uri="{FF2B5EF4-FFF2-40B4-BE49-F238E27FC236}">
                      <a16:creationId xmlns:a16="http://schemas.microsoft.com/office/drawing/2014/main" id="{EF8F9E84-910B-6983-2096-342C79AC24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1536"/>
                  <a:ext cx="240" cy="240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51325" name="Text Box 125">
                  <a:extLst>
                    <a:ext uri="{FF2B5EF4-FFF2-40B4-BE49-F238E27FC236}">
                      <a16:creationId xmlns:a16="http://schemas.microsoft.com/office/drawing/2014/main" id="{14DB75F5-4BC9-8A48-22CB-B20038552BB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04" y="1418"/>
                  <a:ext cx="1018" cy="5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58522" tIns="29261" rIns="58522" bIns="29261"/>
                <a:lstStyle/>
                <a:p>
                  <a:pPr algn="l"/>
                  <a:r>
                    <a:rPr lang="es-ES_tradnl" altLang="ja-JP" sz="1500" b="1">
                      <a:solidFill>
                        <a:srgbClr val="990000"/>
                      </a:solidFill>
                      <a:ea typeface="MS Mincho" panose="02020609040205080304" pitchFamily="49" charset="-128"/>
                    </a:rPr>
                    <a:t>De 60 y más años</a:t>
                  </a:r>
                  <a:endParaRPr lang="es-CO" altLang="en-US"/>
                </a:p>
              </p:txBody>
            </p:sp>
          </p:grpSp>
        </p:grpSp>
        <p:grpSp>
          <p:nvGrpSpPr>
            <p:cNvPr id="51326" name="Group 126">
              <a:extLst>
                <a:ext uri="{FF2B5EF4-FFF2-40B4-BE49-F238E27FC236}">
                  <a16:creationId xmlns:a16="http://schemas.microsoft.com/office/drawing/2014/main" id="{B9522D29-A502-B4D6-165C-9868E4C7ED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94"/>
              <a:ext cx="9547" cy="2849"/>
              <a:chOff x="884" y="1432"/>
              <a:chExt cx="4646" cy="1377"/>
            </a:xfrm>
          </p:grpSpPr>
          <p:sp>
            <p:nvSpPr>
              <p:cNvPr id="51327" name="Freeform 127">
                <a:extLst>
                  <a:ext uri="{FF2B5EF4-FFF2-40B4-BE49-F238E27FC236}">
                    <a16:creationId xmlns:a16="http://schemas.microsoft.com/office/drawing/2014/main" id="{B4D19B7D-91DA-DDD8-DAAD-125A20F7E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" y="1450"/>
                <a:ext cx="41" cy="963"/>
              </a:xfrm>
              <a:custGeom>
                <a:avLst/>
                <a:gdLst>
                  <a:gd name="T0" fmla="*/ 0 w 41"/>
                  <a:gd name="T1" fmla="*/ 963 h 963"/>
                  <a:gd name="T2" fmla="*/ 0 w 41"/>
                  <a:gd name="T3" fmla="*/ 34 h 963"/>
                  <a:gd name="T4" fmla="*/ 41 w 41"/>
                  <a:gd name="T5" fmla="*/ 0 h 963"/>
                  <a:gd name="T6" fmla="*/ 41 w 41"/>
                  <a:gd name="T7" fmla="*/ 929 h 963"/>
                  <a:gd name="T8" fmla="*/ 0 w 41"/>
                  <a:gd name="T9" fmla="*/ 963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963">
                    <a:moveTo>
                      <a:pt x="0" y="963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929"/>
                    </a:lnTo>
                    <a:lnTo>
                      <a:pt x="0" y="963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8" name="Rectangle 128">
                <a:extLst>
                  <a:ext uri="{FF2B5EF4-FFF2-40B4-BE49-F238E27FC236}">
                    <a16:creationId xmlns:a16="http://schemas.microsoft.com/office/drawing/2014/main" id="{27E34FF0-AB79-613A-3376-7DBE6C047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" y="1484"/>
                <a:ext cx="121" cy="92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9" name="Freeform 129">
                <a:extLst>
                  <a:ext uri="{FF2B5EF4-FFF2-40B4-BE49-F238E27FC236}">
                    <a16:creationId xmlns:a16="http://schemas.microsoft.com/office/drawing/2014/main" id="{F4EE7B25-B564-2E25-27B8-70B1D4B33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" y="1450"/>
                <a:ext cx="40" cy="903"/>
              </a:xfrm>
              <a:custGeom>
                <a:avLst/>
                <a:gdLst>
                  <a:gd name="T0" fmla="*/ 0 w 40"/>
                  <a:gd name="T1" fmla="*/ 903 h 903"/>
                  <a:gd name="T2" fmla="*/ 0 w 40"/>
                  <a:gd name="T3" fmla="*/ 34 h 903"/>
                  <a:gd name="T4" fmla="*/ 40 w 40"/>
                  <a:gd name="T5" fmla="*/ 0 h 903"/>
                  <a:gd name="T6" fmla="*/ 40 w 40"/>
                  <a:gd name="T7" fmla="*/ 869 h 903"/>
                  <a:gd name="T8" fmla="*/ 0 w 40"/>
                  <a:gd name="T9" fmla="*/ 903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903">
                    <a:moveTo>
                      <a:pt x="0" y="903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869"/>
                    </a:lnTo>
                    <a:lnTo>
                      <a:pt x="0" y="903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0" name="Rectangle 130">
                <a:extLst>
                  <a:ext uri="{FF2B5EF4-FFF2-40B4-BE49-F238E27FC236}">
                    <a16:creationId xmlns:a16="http://schemas.microsoft.com/office/drawing/2014/main" id="{C39301CD-FD3A-E8BF-8005-8E3D91805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3" y="1484"/>
                <a:ext cx="121" cy="86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1" name="Freeform 131">
                <a:extLst>
                  <a:ext uri="{FF2B5EF4-FFF2-40B4-BE49-F238E27FC236}">
                    <a16:creationId xmlns:a16="http://schemas.microsoft.com/office/drawing/2014/main" id="{E6E63048-B0B0-A21E-109A-54211F139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" y="1432"/>
                <a:ext cx="48" cy="629"/>
              </a:xfrm>
              <a:custGeom>
                <a:avLst/>
                <a:gdLst>
                  <a:gd name="T0" fmla="*/ 0 w 48"/>
                  <a:gd name="T1" fmla="*/ 629 h 629"/>
                  <a:gd name="T2" fmla="*/ 0 w 48"/>
                  <a:gd name="T3" fmla="*/ 26 h 629"/>
                  <a:gd name="T4" fmla="*/ 48 w 48"/>
                  <a:gd name="T5" fmla="*/ 0 h 629"/>
                  <a:gd name="T6" fmla="*/ 48 w 48"/>
                  <a:gd name="T7" fmla="*/ 594 h 629"/>
                  <a:gd name="T8" fmla="*/ 0 w 48"/>
                  <a:gd name="T9" fmla="*/ 629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29">
                    <a:moveTo>
                      <a:pt x="0" y="629"/>
                    </a:moveTo>
                    <a:lnTo>
                      <a:pt x="0" y="26"/>
                    </a:lnTo>
                    <a:lnTo>
                      <a:pt x="48" y="0"/>
                    </a:lnTo>
                    <a:lnTo>
                      <a:pt x="48" y="594"/>
                    </a:lnTo>
                    <a:lnTo>
                      <a:pt x="0" y="629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2" name="Rectangle 132">
                <a:extLst>
                  <a:ext uri="{FF2B5EF4-FFF2-40B4-BE49-F238E27FC236}">
                    <a16:creationId xmlns:a16="http://schemas.microsoft.com/office/drawing/2014/main" id="{0045D46F-3E91-71EC-40AA-CBDA4921B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1458"/>
                <a:ext cx="113" cy="603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3" name="Freeform 133">
                <a:extLst>
                  <a:ext uri="{FF2B5EF4-FFF2-40B4-BE49-F238E27FC236}">
                    <a16:creationId xmlns:a16="http://schemas.microsoft.com/office/drawing/2014/main" id="{F85F1B1A-3419-3812-F5EF-53BBC2C11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" y="1467"/>
                <a:ext cx="40" cy="981"/>
              </a:xfrm>
              <a:custGeom>
                <a:avLst/>
                <a:gdLst>
                  <a:gd name="T0" fmla="*/ 0 w 40"/>
                  <a:gd name="T1" fmla="*/ 981 h 981"/>
                  <a:gd name="T2" fmla="*/ 0 w 40"/>
                  <a:gd name="T3" fmla="*/ 34 h 981"/>
                  <a:gd name="T4" fmla="*/ 40 w 40"/>
                  <a:gd name="T5" fmla="*/ 0 h 981"/>
                  <a:gd name="T6" fmla="*/ 40 w 40"/>
                  <a:gd name="T7" fmla="*/ 946 h 981"/>
                  <a:gd name="T8" fmla="*/ 0 w 40"/>
                  <a:gd name="T9" fmla="*/ 981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981">
                    <a:moveTo>
                      <a:pt x="0" y="981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946"/>
                    </a:lnTo>
                    <a:lnTo>
                      <a:pt x="0" y="981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4" name="Rectangle 134">
                <a:extLst>
                  <a:ext uri="{FF2B5EF4-FFF2-40B4-BE49-F238E27FC236}">
                    <a16:creationId xmlns:a16="http://schemas.microsoft.com/office/drawing/2014/main" id="{C111A763-57FB-894F-24EF-A1F3D0FA5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1501"/>
                <a:ext cx="121" cy="94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5" name="Freeform 135">
                <a:extLst>
                  <a:ext uri="{FF2B5EF4-FFF2-40B4-BE49-F238E27FC236}">
                    <a16:creationId xmlns:a16="http://schemas.microsoft.com/office/drawing/2014/main" id="{6702894B-A091-DE75-CB93-D28A693C2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7" y="1475"/>
                <a:ext cx="40" cy="1059"/>
              </a:xfrm>
              <a:custGeom>
                <a:avLst/>
                <a:gdLst>
                  <a:gd name="T0" fmla="*/ 0 w 40"/>
                  <a:gd name="T1" fmla="*/ 1059 h 1059"/>
                  <a:gd name="T2" fmla="*/ 0 w 40"/>
                  <a:gd name="T3" fmla="*/ 35 h 1059"/>
                  <a:gd name="T4" fmla="*/ 40 w 40"/>
                  <a:gd name="T5" fmla="*/ 0 h 1059"/>
                  <a:gd name="T6" fmla="*/ 40 w 40"/>
                  <a:gd name="T7" fmla="*/ 1024 h 1059"/>
                  <a:gd name="T8" fmla="*/ 0 w 40"/>
                  <a:gd name="T9" fmla="*/ 1059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59">
                    <a:moveTo>
                      <a:pt x="0" y="1059"/>
                    </a:moveTo>
                    <a:lnTo>
                      <a:pt x="0" y="35"/>
                    </a:lnTo>
                    <a:lnTo>
                      <a:pt x="40" y="0"/>
                    </a:lnTo>
                    <a:lnTo>
                      <a:pt x="40" y="1024"/>
                    </a:lnTo>
                    <a:lnTo>
                      <a:pt x="0" y="1059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6" name="Rectangle 136">
                <a:extLst>
                  <a:ext uri="{FF2B5EF4-FFF2-40B4-BE49-F238E27FC236}">
                    <a16:creationId xmlns:a16="http://schemas.microsoft.com/office/drawing/2014/main" id="{51FD44CC-29DF-03B3-CE40-8E2F377A1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1510"/>
                <a:ext cx="121" cy="1024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7" name="Freeform 137">
                <a:extLst>
                  <a:ext uri="{FF2B5EF4-FFF2-40B4-BE49-F238E27FC236}">
                    <a16:creationId xmlns:a16="http://schemas.microsoft.com/office/drawing/2014/main" id="{D238947E-F859-C6CC-461D-75BECE1CE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1484"/>
                <a:ext cx="41" cy="1110"/>
              </a:xfrm>
              <a:custGeom>
                <a:avLst/>
                <a:gdLst>
                  <a:gd name="T0" fmla="*/ 0 w 41"/>
                  <a:gd name="T1" fmla="*/ 1110 h 1110"/>
                  <a:gd name="T2" fmla="*/ 0 w 41"/>
                  <a:gd name="T3" fmla="*/ 34 h 1110"/>
                  <a:gd name="T4" fmla="*/ 41 w 41"/>
                  <a:gd name="T5" fmla="*/ 0 h 1110"/>
                  <a:gd name="T6" fmla="*/ 41 w 41"/>
                  <a:gd name="T7" fmla="*/ 1076 h 1110"/>
                  <a:gd name="T8" fmla="*/ 0 w 41"/>
                  <a:gd name="T9" fmla="*/ 1110 h 1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10">
                    <a:moveTo>
                      <a:pt x="0" y="1110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1076"/>
                    </a:lnTo>
                    <a:lnTo>
                      <a:pt x="0" y="1110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8" name="Rectangle 138">
                <a:extLst>
                  <a:ext uri="{FF2B5EF4-FFF2-40B4-BE49-F238E27FC236}">
                    <a16:creationId xmlns:a16="http://schemas.microsoft.com/office/drawing/2014/main" id="{FA559FFD-38D7-CAE5-FB7F-42923AB21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2" y="1518"/>
                <a:ext cx="121" cy="1076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9" name="Freeform 139">
                <a:extLst>
                  <a:ext uri="{FF2B5EF4-FFF2-40B4-BE49-F238E27FC236}">
                    <a16:creationId xmlns:a16="http://schemas.microsoft.com/office/drawing/2014/main" id="{3039F423-0BFD-7AEC-7C45-44EF5816F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2" y="1510"/>
                <a:ext cx="40" cy="1153"/>
              </a:xfrm>
              <a:custGeom>
                <a:avLst/>
                <a:gdLst>
                  <a:gd name="T0" fmla="*/ 0 w 40"/>
                  <a:gd name="T1" fmla="*/ 1153 h 1153"/>
                  <a:gd name="T2" fmla="*/ 0 w 40"/>
                  <a:gd name="T3" fmla="*/ 34 h 1153"/>
                  <a:gd name="T4" fmla="*/ 40 w 40"/>
                  <a:gd name="T5" fmla="*/ 0 h 1153"/>
                  <a:gd name="T6" fmla="*/ 40 w 40"/>
                  <a:gd name="T7" fmla="*/ 1119 h 1153"/>
                  <a:gd name="T8" fmla="*/ 0 w 40"/>
                  <a:gd name="T9" fmla="*/ 1153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153">
                    <a:moveTo>
                      <a:pt x="0" y="1153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1119"/>
                    </a:lnTo>
                    <a:lnTo>
                      <a:pt x="0" y="1153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0" name="Rectangle 140">
                <a:extLst>
                  <a:ext uri="{FF2B5EF4-FFF2-40B4-BE49-F238E27FC236}">
                    <a16:creationId xmlns:a16="http://schemas.microsoft.com/office/drawing/2014/main" id="{21D26CCD-2160-0FB4-811F-75E474F11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1" y="1544"/>
                <a:ext cx="121" cy="111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1" name="Freeform 141">
                <a:extLst>
                  <a:ext uri="{FF2B5EF4-FFF2-40B4-BE49-F238E27FC236}">
                    <a16:creationId xmlns:a16="http://schemas.microsoft.com/office/drawing/2014/main" id="{B5313CDB-3216-35FA-45FF-67B9B75600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1570"/>
                <a:ext cx="40" cy="1145"/>
              </a:xfrm>
              <a:custGeom>
                <a:avLst/>
                <a:gdLst>
                  <a:gd name="T0" fmla="*/ 0 w 40"/>
                  <a:gd name="T1" fmla="*/ 1145 h 1145"/>
                  <a:gd name="T2" fmla="*/ 0 w 40"/>
                  <a:gd name="T3" fmla="*/ 34 h 1145"/>
                  <a:gd name="T4" fmla="*/ 40 w 40"/>
                  <a:gd name="T5" fmla="*/ 0 h 1145"/>
                  <a:gd name="T6" fmla="*/ 40 w 40"/>
                  <a:gd name="T7" fmla="*/ 1110 h 1145"/>
                  <a:gd name="T8" fmla="*/ 0 w 40"/>
                  <a:gd name="T9" fmla="*/ 1145 h 1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145">
                    <a:moveTo>
                      <a:pt x="0" y="1145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1110"/>
                    </a:lnTo>
                    <a:lnTo>
                      <a:pt x="0" y="1145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2" name="Rectangle 142">
                <a:extLst>
                  <a:ext uri="{FF2B5EF4-FFF2-40B4-BE49-F238E27FC236}">
                    <a16:creationId xmlns:a16="http://schemas.microsoft.com/office/drawing/2014/main" id="{9C376F01-5DC6-E922-1058-9DB379E50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" y="1604"/>
                <a:ext cx="121" cy="1111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3" name="Freeform 143">
                <a:extLst>
                  <a:ext uri="{FF2B5EF4-FFF2-40B4-BE49-F238E27FC236}">
                    <a16:creationId xmlns:a16="http://schemas.microsoft.com/office/drawing/2014/main" id="{0E0A755C-D7FE-593C-8FFA-479687912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" y="1639"/>
                <a:ext cx="41" cy="1119"/>
              </a:xfrm>
              <a:custGeom>
                <a:avLst/>
                <a:gdLst>
                  <a:gd name="T0" fmla="*/ 0 w 41"/>
                  <a:gd name="T1" fmla="*/ 1119 h 1119"/>
                  <a:gd name="T2" fmla="*/ 0 w 41"/>
                  <a:gd name="T3" fmla="*/ 34 h 1119"/>
                  <a:gd name="T4" fmla="*/ 41 w 41"/>
                  <a:gd name="T5" fmla="*/ 0 h 1119"/>
                  <a:gd name="T6" fmla="*/ 41 w 41"/>
                  <a:gd name="T7" fmla="*/ 1084 h 1119"/>
                  <a:gd name="T8" fmla="*/ 0 w 41"/>
                  <a:gd name="T9" fmla="*/ 1119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19">
                    <a:moveTo>
                      <a:pt x="0" y="1119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1084"/>
                    </a:lnTo>
                    <a:lnTo>
                      <a:pt x="0" y="1119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4" name="Rectangle 144">
                <a:extLst>
                  <a:ext uri="{FF2B5EF4-FFF2-40B4-BE49-F238E27FC236}">
                    <a16:creationId xmlns:a16="http://schemas.microsoft.com/office/drawing/2014/main" id="{645467D8-6A7C-CD7C-17EF-AF9DD903B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5" y="1673"/>
                <a:ext cx="121" cy="1085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5" name="Freeform 145">
                <a:extLst>
                  <a:ext uri="{FF2B5EF4-FFF2-40B4-BE49-F238E27FC236}">
                    <a16:creationId xmlns:a16="http://schemas.microsoft.com/office/drawing/2014/main" id="{9E78DA0E-2CB9-B132-7257-9982BC2BC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1699"/>
                <a:ext cx="40" cy="1093"/>
              </a:xfrm>
              <a:custGeom>
                <a:avLst/>
                <a:gdLst>
                  <a:gd name="T0" fmla="*/ 0 w 40"/>
                  <a:gd name="T1" fmla="*/ 1093 h 1093"/>
                  <a:gd name="T2" fmla="*/ 0 w 40"/>
                  <a:gd name="T3" fmla="*/ 35 h 1093"/>
                  <a:gd name="T4" fmla="*/ 40 w 40"/>
                  <a:gd name="T5" fmla="*/ 0 h 1093"/>
                  <a:gd name="T6" fmla="*/ 40 w 40"/>
                  <a:gd name="T7" fmla="*/ 1059 h 1093"/>
                  <a:gd name="T8" fmla="*/ 0 w 40"/>
                  <a:gd name="T9" fmla="*/ 1093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93">
                    <a:moveTo>
                      <a:pt x="0" y="1093"/>
                    </a:moveTo>
                    <a:lnTo>
                      <a:pt x="0" y="35"/>
                    </a:lnTo>
                    <a:lnTo>
                      <a:pt x="40" y="0"/>
                    </a:lnTo>
                    <a:lnTo>
                      <a:pt x="40" y="1059"/>
                    </a:lnTo>
                    <a:lnTo>
                      <a:pt x="0" y="1093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6" name="Rectangle 146">
                <a:extLst>
                  <a:ext uri="{FF2B5EF4-FFF2-40B4-BE49-F238E27FC236}">
                    <a16:creationId xmlns:a16="http://schemas.microsoft.com/office/drawing/2014/main" id="{8C637CA0-1E48-3B1C-C9A2-9324255FA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" y="1734"/>
                <a:ext cx="121" cy="1058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7" name="Freeform 147">
                <a:extLst>
                  <a:ext uri="{FF2B5EF4-FFF2-40B4-BE49-F238E27FC236}">
                    <a16:creationId xmlns:a16="http://schemas.microsoft.com/office/drawing/2014/main" id="{CE7A89A6-413E-2BE7-385B-82D5937CA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1" y="1742"/>
                <a:ext cx="40" cy="1067"/>
              </a:xfrm>
              <a:custGeom>
                <a:avLst/>
                <a:gdLst>
                  <a:gd name="T0" fmla="*/ 0 w 40"/>
                  <a:gd name="T1" fmla="*/ 1067 h 1067"/>
                  <a:gd name="T2" fmla="*/ 0 w 40"/>
                  <a:gd name="T3" fmla="*/ 35 h 1067"/>
                  <a:gd name="T4" fmla="*/ 40 w 40"/>
                  <a:gd name="T5" fmla="*/ 0 h 1067"/>
                  <a:gd name="T6" fmla="*/ 40 w 40"/>
                  <a:gd name="T7" fmla="*/ 1033 h 1067"/>
                  <a:gd name="T8" fmla="*/ 0 w 40"/>
                  <a:gd name="T9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67">
                    <a:moveTo>
                      <a:pt x="0" y="1067"/>
                    </a:moveTo>
                    <a:lnTo>
                      <a:pt x="0" y="35"/>
                    </a:lnTo>
                    <a:lnTo>
                      <a:pt x="40" y="0"/>
                    </a:lnTo>
                    <a:lnTo>
                      <a:pt x="40" y="1033"/>
                    </a:lnTo>
                    <a:lnTo>
                      <a:pt x="0" y="10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8" name="Rectangle 148">
                <a:extLst>
                  <a:ext uri="{FF2B5EF4-FFF2-40B4-BE49-F238E27FC236}">
                    <a16:creationId xmlns:a16="http://schemas.microsoft.com/office/drawing/2014/main" id="{311B75E0-1DC1-68E6-CD03-A97967193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0" y="1777"/>
                <a:ext cx="121" cy="1032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349" name="Group 149">
                <a:extLst>
                  <a:ext uri="{FF2B5EF4-FFF2-40B4-BE49-F238E27FC236}">
                    <a16:creationId xmlns:a16="http://schemas.microsoft.com/office/drawing/2014/main" id="{E4155E06-6500-AE36-8223-95108D08BA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2" y="1978"/>
                <a:ext cx="1258" cy="518"/>
                <a:chOff x="4464" y="2016"/>
                <a:chExt cx="1258" cy="518"/>
              </a:xfrm>
            </p:grpSpPr>
            <p:sp>
              <p:nvSpPr>
                <p:cNvPr id="51350" name="Rectangle 150">
                  <a:extLst>
                    <a:ext uri="{FF2B5EF4-FFF2-40B4-BE49-F238E27FC236}">
                      <a16:creationId xmlns:a16="http://schemas.microsoft.com/office/drawing/2014/main" id="{98EB72B2-E7C3-2E4E-772A-5FC5BF783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2136"/>
                  <a:ext cx="240" cy="24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51351" name="Text Box 151">
                  <a:extLst>
                    <a:ext uri="{FF2B5EF4-FFF2-40B4-BE49-F238E27FC236}">
                      <a16:creationId xmlns:a16="http://schemas.microsoft.com/office/drawing/2014/main" id="{68C66955-2D2A-C2AD-F01E-A07149CA8B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04" y="2016"/>
                  <a:ext cx="1018" cy="5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58522" tIns="29261" rIns="58522" bIns="29261"/>
                <a:lstStyle/>
                <a:p>
                  <a:pPr algn="l"/>
                  <a:r>
                    <a:rPr lang="es-ES_tradnl" altLang="ja-JP" sz="1500" b="1">
                      <a:solidFill>
                        <a:srgbClr val="990000"/>
                      </a:solidFill>
                      <a:ea typeface="MS Mincho" panose="02020609040205080304" pitchFamily="49" charset="-128"/>
                    </a:rPr>
                    <a:t>De 15 a 59 años</a:t>
                  </a:r>
                  <a:endParaRPr lang="es-CO" altLang="en-US"/>
                </a:p>
              </p:txBody>
            </p:sp>
          </p:grpSp>
        </p:grpSp>
        <p:grpSp>
          <p:nvGrpSpPr>
            <p:cNvPr id="51352" name="Group 152">
              <a:extLst>
                <a:ext uri="{FF2B5EF4-FFF2-40B4-BE49-F238E27FC236}">
                  <a16:creationId xmlns:a16="http://schemas.microsoft.com/office/drawing/2014/main" id="{F7920D0A-2E96-021E-DA14-5BA8C752B7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5" y="1323"/>
              <a:ext cx="9621" cy="2620"/>
              <a:chOff x="884" y="2026"/>
              <a:chExt cx="4682" cy="1266"/>
            </a:xfrm>
          </p:grpSpPr>
          <p:sp>
            <p:nvSpPr>
              <p:cNvPr id="51353" name="Freeform 153">
                <a:extLst>
                  <a:ext uri="{FF2B5EF4-FFF2-40B4-BE49-F238E27FC236}">
                    <a16:creationId xmlns:a16="http://schemas.microsoft.com/office/drawing/2014/main" id="{FD0EE223-3066-3311-65A1-B505AA746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" y="2379"/>
                <a:ext cx="41" cy="792"/>
              </a:xfrm>
              <a:custGeom>
                <a:avLst/>
                <a:gdLst>
                  <a:gd name="T0" fmla="*/ 0 w 41"/>
                  <a:gd name="T1" fmla="*/ 792 h 792"/>
                  <a:gd name="T2" fmla="*/ 0 w 41"/>
                  <a:gd name="T3" fmla="*/ 34 h 792"/>
                  <a:gd name="T4" fmla="*/ 41 w 41"/>
                  <a:gd name="T5" fmla="*/ 0 h 792"/>
                  <a:gd name="T6" fmla="*/ 41 w 41"/>
                  <a:gd name="T7" fmla="*/ 757 h 792"/>
                  <a:gd name="T8" fmla="*/ 0 w 41"/>
                  <a:gd name="T9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792">
                    <a:moveTo>
                      <a:pt x="0" y="792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757"/>
                    </a:lnTo>
                    <a:lnTo>
                      <a:pt x="0" y="792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4" name="Rectangle 154">
                <a:extLst>
                  <a:ext uri="{FF2B5EF4-FFF2-40B4-BE49-F238E27FC236}">
                    <a16:creationId xmlns:a16="http://schemas.microsoft.com/office/drawing/2014/main" id="{D86877E4-1705-A845-C461-9B95AF63A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" y="2413"/>
                <a:ext cx="121" cy="75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5" name="Freeform 155">
                <a:extLst>
                  <a:ext uri="{FF2B5EF4-FFF2-40B4-BE49-F238E27FC236}">
                    <a16:creationId xmlns:a16="http://schemas.microsoft.com/office/drawing/2014/main" id="{964F38C2-4A14-1729-6B03-A5AB0A71F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" y="2319"/>
                <a:ext cx="40" cy="852"/>
              </a:xfrm>
              <a:custGeom>
                <a:avLst/>
                <a:gdLst>
                  <a:gd name="T0" fmla="*/ 0 w 40"/>
                  <a:gd name="T1" fmla="*/ 852 h 852"/>
                  <a:gd name="T2" fmla="*/ 0 w 40"/>
                  <a:gd name="T3" fmla="*/ 34 h 852"/>
                  <a:gd name="T4" fmla="*/ 40 w 40"/>
                  <a:gd name="T5" fmla="*/ 0 h 852"/>
                  <a:gd name="T6" fmla="*/ 40 w 40"/>
                  <a:gd name="T7" fmla="*/ 817 h 852"/>
                  <a:gd name="T8" fmla="*/ 0 w 40"/>
                  <a:gd name="T9" fmla="*/ 852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52">
                    <a:moveTo>
                      <a:pt x="0" y="852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817"/>
                    </a:lnTo>
                    <a:lnTo>
                      <a:pt x="0" y="852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6" name="Rectangle 156">
                <a:extLst>
                  <a:ext uri="{FF2B5EF4-FFF2-40B4-BE49-F238E27FC236}">
                    <a16:creationId xmlns:a16="http://schemas.microsoft.com/office/drawing/2014/main" id="{70C3E733-563C-355F-9C7A-22849BFFE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3" y="2353"/>
                <a:ext cx="121" cy="81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7" name="Freeform 157">
                <a:extLst>
                  <a:ext uri="{FF2B5EF4-FFF2-40B4-BE49-F238E27FC236}">
                    <a16:creationId xmlns:a16="http://schemas.microsoft.com/office/drawing/2014/main" id="{EF3CE56E-224E-5A6C-F3AC-2CDAE6587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" y="2026"/>
                <a:ext cx="48" cy="1145"/>
              </a:xfrm>
              <a:custGeom>
                <a:avLst/>
                <a:gdLst>
                  <a:gd name="T0" fmla="*/ 0 w 48"/>
                  <a:gd name="T1" fmla="*/ 1145 h 1145"/>
                  <a:gd name="T2" fmla="*/ 0 w 48"/>
                  <a:gd name="T3" fmla="*/ 35 h 1145"/>
                  <a:gd name="T4" fmla="*/ 48 w 48"/>
                  <a:gd name="T5" fmla="*/ 0 h 1145"/>
                  <a:gd name="T6" fmla="*/ 48 w 48"/>
                  <a:gd name="T7" fmla="*/ 1110 h 1145"/>
                  <a:gd name="T8" fmla="*/ 0 w 48"/>
                  <a:gd name="T9" fmla="*/ 1145 h 1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145">
                    <a:moveTo>
                      <a:pt x="0" y="1145"/>
                    </a:moveTo>
                    <a:lnTo>
                      <a:pt x="0" y="35"/>
                    </a:lnTo>
                    <a:lnTo>
                      <a:pt x="48" y="0"/>
                    </a:lnTo>
                    <a:lnTo>
                      <a:pt x="48" y="1110"/>
                    </a:lnTo>
                    <a:lnTo>
                      <a:pt x="0" y="1145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8" name="Rectangle 158">
                <a:extLst>
                  <a:ext uri="{FF2B5EF4-FFF2-40B4-BE49-F238E27FC236}">
                    <a16:creationId xmlns:a16="http://schemas.microsoft.com/office/drawing/2014/main" id="{7130C1D5-7ED0-8D16-93F9-10D991FE6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2061"/>
                <a:ext cx="113" cy="111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9" name="Freeform 159">
                <a:extLst>
                  <a:ext uri="{FF2B5EF4-FFF2-40B4-BE49-F238E27FC236}">
                    <a16:creationId xmlns:a16="http://schemas.microsoft.com/office/drawing/2014/main" id="{D4E6E0F4-E143-3EA8-FBF3-E4E2BABE3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" y="2413"/>
                <a:ext cx="40" cy="758"/>
              </a:xfrm>
              <a:custGeom>
                <a:avLst/>
                <a:gdLst>
                  <a:gd name="T0" fmla="*/ 0 w 40"/>
                  <a:gd name="T1" fmla="*/ 758 h 758"/>
                  <a:gd name="T2" fmla="*/ 0 w 40"/>
                  <a:gd name="T3" fmla="*/ 35 h 758"/>
                  <a:gd name="T4" fmla="*/ 40 w 40"/>
                  <a:gd name="T5" fmla="*/ 0 h 758"/>
                  <a:gd name="T6" fmla="*/ 40 w 40"/>
                  <a:gd name="T7" fmla="*/ 723 h 758"/>
                  <a:gd name="T8" fmla="*/ 0 w 40"/>
                  <a:gd name="T9" fmla="*/ 758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58">
                    <a:moveTo>
                      <a:pt x="0" y="758"/>
                    </a:moveTo>
                    <a:lnTo>
                      <a:pt x="0" y="35"/>
                    </a:lnTo>
                    <a:lnTo>
                      <a:pt x="40" y="0"/>
                    </a:lnTo>
                    <a:lnTo>
                      <a:pt x="40" y="723"/>
                    </a:lnTo>
                    <a:lnTo>
                      <a:pt x="0" y="758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0" name="Rectangle 160">
                <a:extLst>
                  <a:ext uri="{FF2B5EF4-FFF2-40B4-BE49-F238E27FC236}">
                    <a16:creationId xmlns:a16="http://schemas.microsoft.com/office/drawing/2014/main" id="{20CF5817-C5ED-A997-FC80-1E9FE4418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448"/>
                <a:ext cx="121" cy="7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1" name="Freeform 161">
                <a:extLst>
                  <a:ext uri="{FF2B5EF4-FFF2-40B4-BE49-F238E27FC236}">
                    <a16:creationId xmlns:a16="http://schemas.microsoft.com/office/drawing/2014/main" id="{0894BBD4-11C8-639C-A011-EDB088DFC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7" y="2499"/>
                <a:ext cx="40" cy="672"/>
              </a:xfrm>
              <a:custGeom>
                <a:avLst/>
                <a:gdLst>
                  <a:gd name="T0" fmla="*/ 0 w 40"/>
                  <a:gd name="T1" fmla="*/ 672 h 672"/>
                  <a:gd name="T2" fmla="*/ 0 w 40"/>
                  <a:gd name="T3" fmla="*/ 35 h 672"/>
                  <a:gd name="T4" fmla="*/ 40 w 40"/>
                  <a:gd name="T5" fmla="*/ 0 h 672"/>
                  <a:gd name="T6" fmla="*/ 40 w 40"/>
                  <a:gd name="T7" fmla="*/ 637 h 672"/>
                  <a:gd name="T8" fmla="*/ 0 w 40"/>
                  <a:gd name="T9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672">
                    <a:moveTo>
                      <a:pt x="0" y="672"/>
                    </a:moveTo>
                    <a:lnTo>
                      <a:pt x="0" y="35"/>
                    </a:lnTo>
                    <a:lnTo>
                      <a:pt x="40" y="0"/>
                    </a:lnTo>
                    <a:lnTo>
                      <a:pt x="40" y="637"/>
                    </a:lnTo>
                    <a:lnTo>
                      <a:pt x="0" y="672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2" name="Rectangle 162">
                <a:extLst>
                  <a:ext uri="{FF2B5EF4-FFF2-40B4-BE49-F238E27FC236}">
                    <a16:creationId xmlns:a16="http://schemas.microsoft.com/office/drawing/2014/main" id="{D00E659D-3B7E-160D-0FA9-B867A2468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2534"/>
                <a:ext cx="121" cy="637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3" name="Freeform 163">
                <a:extLst>
                  <a:ext uri="{FF2B5EF4-FFF2-40B4-BE49-F238E27FC236}">
                    <a16:creationId xmlns:a16="http://schemas.microsoft.com/office/drawing/2014/main" id="{00FE79F5-FC25-7CF7-D316-73A4DA647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560"/>
                <a:ext cx="41" cy="611"/>
              </a:xfrm>
              <a:custGeom>
                <a:avLst/>
                <a:gdLst>
                  <a:gd name="T0" fmla="*/ 0 w 41"/>
                  <a:gd name="T1" fmla="*/ 611 h 611"/>
                  <a:gd name="T2" fmla="*/ 0 w 41"/>
                  <a:gd name="T3" fmla="*/ 34 h 611"/>
                  <a:gd name="T4" fmla="*/ 41 w 41"/>
                  <a:gd name="T5" fmla="*/ 0 h 611"/>
                  <a:gd name="T6" fmla="*/ 41 w 41"/>
                  <a:gd name="T7" fmla="*/ 576 h 611"/>
                  <a:gd name="T8" fmla="*/ 0 w 41"/>
                  <a:gd name="T9" fmla="*/ 611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11">
                    <a:moveTo>
                      <a:pt x="0" y="611"/>
                    </a:moveTo>
                    <a:lnTo>
                      <a:pt x="0" y="34"/>
                    </a:lnTo>
                    <a:lnTo>
                      <a:pt x="41" y="0"/>
                    </a:lnTo>
                    <a:lnTo>
                      <a:pt x="41" y="576"/>
                    </a:lnTo>
                    <a:lnTo>
                      <a:pt x="0" y="611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4" name="Rectangle 164">
                <a:extLst>
                  <a:ext uri="{FF2B5EF4-FFF2-40B4-BE49-F238E27FC236}">
                    <a16:creationId xmlns:a16="http://schemas.microsoft.com/office/drawing/2014/main" id="{4F117B5C-B1E2-AD4F-2C1D-E5FB5003B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2" y="2594"/>
                <a:ext cx="121" cy="577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5" name="Freeform 165">
                <a:extLst>
                  <a:ext uri="{FF2B5EF4-FFF2-40B4-BE49-F238E27FC236}">
                    <a16:creationId xmlns:a16="http://schemas.microsoft.com/office/drawing/2014/main" id="{8632BD75-DCA8-C099-E060-5D1E408BA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2" y="2629"/>
                <a:ext cx="40" cy="542"/>
              </a:xfrm>
              <a:custGeom>
                <a:avLst/>
                <a:gdLst>
                  <a:gd name="T0" fmla="*/ 0 w 40"/>
                  <a:gd name="T1" fmla="*/ 542 h 542"/>
                  <a:gd name="T2" fmla="*/ 0 w 40"/>
                  <a:gd name="T3" fmla="*/ 34 h 542"/>
                  <a:gd name="T4" fmla="*/ 40 w 40"/>
                  <a:gd name="T5" fmla="*/ 0 h 542"/>
                  <a:gd name="T6" fmla="*/ 40 w 40"/>
                  <a:gd name="T7" fmla="*/ 507 h 542"/>
                  <a:gd name="T8" fmla="*/ 0 w 40"/>
                  <a:gd name="T9" fmla="*/ 542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542">
                    <a:moveTo>
                      <a:pt x="0" y="542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507"/>
                    </a:lnTo>
                    <a:lnTo>
                      <a:pt x="0" y="542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6" name="Rectangle 166">
                <a:extLst>
                  <a:ext uri="{FF2B5EF4-FFF2-40B4-BE49-F238E27FC236}">
                    <a16:creationId xmlns:a16="http://schemas.microsoft.com/office/drawing/2014/main" id="{9E0AFF58-7BA3-97A1-A7DD-0FF0419BC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1" y="2663"/>
                <a:ext cx="121" cy="5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7" name="Freeform 167">
                <a:extLst>
                  <a:ext uri="{FF2B5EF4-FFF2-40B4-BE49-F238E27FC236}">
                    <a16:creationId xmlns:a16="http://schemas.microsoft.com/office/drawing/2014/main" id="{03F788C8-3E28-B8CE-DB42-1F31865AF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2680"/>
                <a:ext cx="40" cy="491"/>
              </a:xfrm>
              <a:custGeom>
                <a:avLst/>
                <a:gdLst>
                  <a:gd name="T0" fmla="*/ 0 w 40"/>
                  <a:gd name="T1" fmla="*/ 491 h 491"/>
                  <a:gd name="T2" fmla="*/ 0 w 40"/>
                  <a:gd name="T3" fmla="*/ 35 h 491"/>
                  <a:gd name="T4" fmla="*/ 40 w 40"/>
                  <a:gd name="T5" fmla="*/ 0 h 491"/>
                  <a:gd name="T6" fmla="*/ 40 w 40"/>
                  <a:gd name="T7" fmla="*/ 456 h 491"/>
                  <a:gd name="T8" fmla="*/ 0 w 40"/>
                  <a:gd name="T9" fmla="*/ 491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91">
                    <a:moveTo>
                      <a:pt x="0" y="491"/>
                    </a:moveTo>
                    <a:lnTo>
                      <a:pt x="0" y="35"/>
                    </a:lnTo>
                    <a:lnTo>
                      <a:pt x="40" y="0"/>
                    </a:lnTo>
                    <a:lnTo>
                      <a:pt x="40" y="456"/>
                    </a:lnTo>
                    <a:lnTo>
                      <a:pt x="0" y="491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8" name="Rectangle 168">
                <a:extLst>
                  <a:ext uri="{FF2B5EF4-FFF2-40B4-BE49-F238E27FC236}">
                    <a16:creationId xmlns:a16="http://schemas.microsoft.com/office/drawing/2014/main" id="{BBD629BA-39B6-4027-7EE3-6EEC9DC85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" y="2715"/>
                <a:ext cx="121" cy="45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9" name="Freeform 169">
                <a:extLst>
                  <a:ext uri="{FF2B5EF4-FFF2-40B4-BE49-F238E27FC236}">
                    <a16:creationId xmlns:a16="http://schemas.microsoft.com/office/drawing/2014/main" id="{7685B50F-11C1-35DB-D228-92A5A1B4F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" y="2723"/>
                <a:ext cx="41" cy="448"/>
              </a:xfrm>
              <a:custGeom>
                <a:avLst/>
                <a:gdLst>
                  <a:gd name="T0" fmla="*/ 0 w 41"/>
                  <a:gd name="T1" fmla="*/ 448 h 448"/>
                  <a:gd name="T2" fmla="*/ 0 w 41"/>
                  <a:gd name="T3" fmla="*/ 35 h 448"/>
                  <a:gd name="T4" fmla="*/ 41 w 41"/>
                  <a:gd name="T5" fmla="*/ 0 h 448"/>
                  <a:gd name="T6" fmla="*/ 41 w 41"/>
                  <a:gd name="T7" fmla="*/ 413 h 448"/>
                  <a:gd name="T8" fmla="*/ 0 w 41"/>
                  <a:gd name="T9" fmla="*/ 44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48">
                    <a:moveTo>
                      <a:pt x="0" y="448"/>
                    </a:moveTo>
                    <a:lnTo>
                      <a:pt x="0" y="35"/>
                    </a:lnTo>
                    <a:lnTo>
                      <a:pt x="41" y="0"/>
                    </a:lnTo>
                    <a:lnTo>
                      <a:pt x="41" y="413"/>
                    </a:lnTo>
                    <a:lnTo>
                      <a:pt x="0" y="448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0" name="Rectangle 170">
                <a:extLst>
                  <a:ext uri="{FF2B5EF4-FFF2-40B4-BE49-F238E27FC236}">
                    <a16:creationId xmlns:a16="http://schemas.microsoft.com/office/drawing/2014/main" id="{CF4A1570-1E9B-2441-AE9D-77BDF2BDF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5" y="2758"/>
                <a:ext cx="121" cy="41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1" name="Freeform 171">
                <a:extLst>
                  <a:ext uri="{FF2B5EF4-FFF2-40B4-BE49-F238E27FC236}">
                    <a16:creationId xmlns:a16="http://schemas.microsoft.com/office/drawing/2014/main" id="{1C22E2BB-73E3-B709-527B-8242439BD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2758"/>
                <a:ext cx="40" cy="413"/>
              </a:xfrm>
              <a:custGeom>
                <a:avLst/>
                <a:gdLst>
                  <a:gd name="T0" fmla="*/ 0 w 40"/>
                  <a:gd name="T1" fmla="*/ 413 h 413"/>
                  <a:gd name="T2" fmla="*/ 0 w 40"/>
                  <a:gd name="T3" fmla="*/ 34 h 413"/>
                  <a:gd name="T4" fmla="*/ 40 w 40"/>
                  <a:gd name="T5" fmla="*/ 0 h 413"/>
                  <a:gd name="T6" fmla="*/ 40 w 40"/>
                  <a:gd name="T7" fmla="*/ 378 h 413"/>
                  <a:gd name="T8" fmla="*/ 0 w 40"/>
                  <a:gd name="T9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13">
                    <a:moveTo>
                      <a:pt x="0" y="413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378"/>
                    </a:lnTo>
                    <a:lnTo>
                      <a:pt x="0" y="413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2" name="Rectangle 172">
                <a:extLst>
                  <a:ext uri="{FF2B5EF4-FFF2-40B4-BE49-F238E27FC236}">
                    <a16:creationId xmlns:a16="http://schemas.microsoft.com/office/drawing/2014/main" id="{9518E77A-E79F-EF88-6DFD-90FB4DC6C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" y="2792"/>
                <a:ext cx="121" cy="379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3" name="Freeform 173">
                <a:extLst>
                  <a:ext uri="{FF2B5EF4-FFF2-40B4-BE49-F238E27FC236}">
                    <a16:creationId xmlns:a16="http://schemas.microsoft.com/office/drawing/2014/main" id="{58DDFC2D-DEEC-D265-3C7C-F39593387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1" y="2775"/>
                <a:ext cx="40" cy="396"/>
              </a:xfrm>
              <a:custGeom>
                <a:avLst/>
                <a:gdLst>
                  <a:gd name="T0" fmla="*/ 0 w 40"/>
                  <a:gd name="T1" fmla="*/ 396 h 396"/>
                  <a:gd name="T2" fmla="*/ 0 w 40"/>
                  <a:gd name="T3" fmla="*/ 34 h 396"/>
                  <a:gd name="T4" fmla="*/ 40 w 40"/>
                  <a:gd name="T5" fmla="*/ 0 h 396"/>
                  <a:gd name="T6" fmla="*/ 40 w 40"/>
                  <a:gd name="T7" fmla="*/ 361 h 396"/>
                  <a:gd name="T8" fmla="*/ 0 w 40"/>
                  <a:gd name="T9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6">
                    <a:moveTo>
                      <a:pt x="0" y="396"/>
                    </a:moveTo>
                    <a:lnTo>
                      <a:pt x="0" y="34"/>
                    </a:lnTo>
                    <a:lnTo>
                      <a:pt x="40" y="0"/>
                    </a:lnTo>
                    <a:lnTo>
                      <a:pt x="40" y="361"/>
                    </a:lnTo>
                    <a:lnTo>
                      <a:pt x="0" y="396"/>
                    </a:lnTo>
                    <a:close/>
                  </a:path>
                </a:pathLst>
              </a:custGeom>
              <a:solidFill>
                <a:srgbClr val="996633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4" name="Rectangle 174">
                <a:extLst>
                  <a:ext uri="{FF2B5EF4-FFF2-40B4-BE49-F238E27FC236}">
                    <a16:creationId xmlns:a16="http://schemas.microsoft.com/office/drawing/2014/main" id="{EED4F71D-A7DC-2E0C-95A2-20DBF13E9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0" y="2809"/>
                <a:ext cx="121" cy="362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375" name="Group 175">
                <a:extLst>
                  <a:ext uri="{FF2B5EF4-FFF2-40B4-BE49-F238E27FC236}">
                    <a16:creationId xmlns:a16="http://schemas.microsoft.com/office/drawing/2014/main" id="{468E42FF-33B7-E120-710C-88EE1F71C6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2" y="2544"/>
                <a:ext cx="1294" cy="748"/>
                <a:chOff x="4464" y="2568"/>
                <a:chExt cx="1294" cy="748"/>
              </a:xfrm>
            </p:grpSpPr>
            <p:sp>
              <p:nvSpPr>
                <p:cNvPr id="51376" name="Rectangle 176">
                  <a:extLst>
                    <a:ext uri="{FF2B5EF4-FFF2-40B4-BE49-F238E27FC236}">
                      <a16:creationId xmlns:a16="http://schemas.microsoft.com/office/drawing/2014/main" id="{D881B574-992D-C853-E8FF-9DE7E6099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2796"/>
                  <a:ext cx="240" cy="24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51377" name="Text Box 177">
                  <a:extLst>
                    <a:ext uri="{FF2B5EF4-FFF2-40B4-BE49-F238E27FC236}">
                      <a16:creationId xmlns:a16="http://schemas.microsoft.com/office/drawing/2014/main" id="{822C23F9-F0BC-8993-6716-6E9525378AA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40" y="2568"/>
                  <a:ext cx="1018" cy="7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9663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58522" tIns="29261" rIns="58522" bIns="29261"/>
                <a:lstStyle/>
                <a:p>
                  <a:pPr algn="l"/>
                  <a:r>
                    <a:rPr lang="es-ES_tradnl" altLang="ja-JP" sz="1500" b="1">
                      <a:solidFill>
                        <a:srgbClr val="990000"/>
                      </a:solidFill>
                      <a:ea typeface="MS Mincho" panose="02020609040205080304" pitchFamily="49" charset="-128"/>
                    </a:rPr>
                    <a:t>Menores de 15 años</a:t>
                  </a:r>
                  <a:endParaRPr lang="es-CO" altLang="en-US"/>
                </a:p>
              </p:txBody>
            </p:sp>
          </p:grpSp>
        </p:grpSp>
      </p:grpSp>
      <p:sp>
        <p:nvSpPr>
          <p:cNvPr id="51378" name="Text Box 178">
            <a:extLst>
              <a:ext uri="{FF2B5EF4-FFF2-40B4-BE49-F238E27FC236}">
                <a16:creationId xmlns:a16="http://schemas.microsoft.com/office/drawing/2014/main" id="{5FD37A19-E28F-5F34-341A-A3C1FF340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486400"/>
            <a:ext cx="5334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CO" altLang="en-US" b="1"/>
              <a:t>Fuente: DANE Proyecciones 1950 - 2050 </a:t>
            </a:r>
          </a:p>
        </p:txBody>
      </p:sp>
      <p:sp>
        <p:nvSpPr>
          <p:cNvPr id="51379" name="Text Box 179">
            <a:extLst>
              <a:ext uri="{FF2B5EF4-FFF2-40B4-BE49-F238E27FC236}">
                <a16:creationId xmlns:a16="http://schemas.microsoft.com/office/drawing/2014/main" id="{B762EB12-BCD9-4528-E5D6-C0204FE3D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524000"/>
            <a:ext cx="5334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altLang="en-US" b="1"/>
              <a:t>Tasas de Crecimiento Proyectadas 1950-2050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8064080-E917-5CAE-A003-9F5A21DF19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altLang="en-US">
                <a:solidFill>
                  <a:schemeClr val="tx1"/>
                </a:solidFill>
              </a:rPr>
              <a:t>ANALISIS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6E9466AE-E410-E566-8818-FFCAFBD64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6" name="Object 4">
            <a:extLst>
              <a:ext uri="{FF2B5EF4-FFF2-40B4-BE49-F238E27FC236}">
                <a16:creationId xmlns:a16="http://schemas.microsoft.com/office/drawing/2014/main" id="{74C8E613-3446-411D-CAE4-6A9F0FD25F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379538"/>
          <a:ext cx="4343400" cy="253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010302" imgH="3467100" progId="Excel.Chart.8">
                  <p:embed/>
                </p:oleObj>
              </mc:Choice>
              <mc:Fallback>
                <p:oleObj name="Chart" r:id="rId2" imgW="5010302" imgH="3467100" progId="Excel.Chart.8">
                  <p:embed/>
                  <p:pic>
                    <p:nvPicPr>
                      <p:cNvPr id="8196" name="Object 4">
                        <a:extLst>
                          <a:ext uri="{FF2B5EF4-FFF2-40B4-BE49-F238E27FC236}">
                            <a16:creationId xmlns:a16="http://schemas.microsoft.com/office/drawing/2014/main" id="{74C8E613-3446-411D-CAE4-6A9F0FD25F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9538"/>
                        <a:ext cx="4343400" cy="253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7">
            <a:extLst>
              <a:ext uri="{FF2B5EF4-FFF2-40B4-BE49-F238E27FC236}">
                <a16:creationId xmlns:a16="http://schemas.microsoft.com/office/drawing/2014/main" id="{DAF37D1D-05B9-B6C2-E48E-26D08CAC6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38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8" name="Object 6">
            <a:extLst>
              <a:ext uri="{FF2B5EF4-FFF2-40B4-BE49-F238E27FC236}">
                <a16:creationId xmlns:a16="http://schemas.microsoft.com/office/drawing/2014/main" id="{DEBA10AF-FEA9-5A92-BAC4-E493A162679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95800" y="4038600"/>
          <a:ext cx="4572000" cy="246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4390949" imgH="2171700" progId="Excel.Chart.8">
                  <p:embed/>
                </p:oleObj>
              </mc:Choice>
              <mc:Fallback>
                <p:oleObj name="Chart" r:id="rId4" imgW="4390949" imgH="2171700" progId="Excel.Chart.8">
                  <p:embed/>
                  <p:pic>
                    <p:nvPicPr>
                      <p:cNvPr id="8198" name="Object 6">
                        <a:extLst>
                          <a:ext uri="{FF2B5EF4-FFF2-40B4-BE49-F238E27FC236}">
                            <a16:creationId xmlns:a16="http://schemas.microsoft.com/office/drawing/2014/main" id="{DEBA10AF-FEA9-5A92-BAC4-E493A16267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038600"/>
                        <a:ext cx="4572000" cy="2460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Rectangle 9">
            <a:extLst>
              <a:ext uri="{FF2B5EF4-FFF2-40B4-BE49-F238E27FC236}">
                <a16:creationId xmlns:a16="http://schemas.microsoft.com/office/drawing/2014/main" id="{D25A82EE-3662-73B5-2440-8FC866F84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52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3" name="Rectangle 11">
            <a:extLst>
              <a:ext uri="{FF2B5EF4-FFF2-40B4-BE49-F238E27FC236}">
                <a16:creationId xmlns:a16="http://schemas.microsoft.com/office/drawing/2014/main" id="{918B56AE-FB3C-1220-B9C1-3EA5F0C79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90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202" name="Object 10">
            <a:extLst>
              <a:ext uri="{FF2B5EF4-FFF2-40B4-BE49-F238E27FC236}">
                <a16:creationId xmlns:a16="http://schemas.microsoft.com/office/drawing/2014/main" id="{6E434C26-337A-5BE8-64C1-924505F849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5029200"/>
          <a:ext cx="38306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3486302" imgH="657149" progId="Excel.Sheet.8">
                  <p:embed/>
                </p:oleObj>
              </mc:Choice>
              <mc:Fallback>
                <p:oleObj name="Worksheet" r:id="rId6" imgW="3486302" imgH="657149" progId="Excel.Sheet.8">
                  <p:embed/>
                  <p:pic>
                    <p:nvPicPr>
                      <p:cNvPr id="8202" name="Object 10">
                        <a:extLst>
                          <a:ext uri="{FF2B5EF4-FFF2-40B4-BE49-F238E27FC236}">
                            <a16:creationId xmlns:a16="http://schemas.microsoft.com/office/drawing/2014/main" id="{6E434C26-337A-5BE8-64C1-924505F849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29200"/>
                        <a:ext cx="3830638" cy="711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205" name="Group 13">
            <a:extLst>
              <a:ext uri="{FF2B5EF4-FFF2-40B4-BE49-F238E27FC236}">
                <a16:creationId xmlns:a16="http://schemas.microsoft.com/office/drawing/2014/main" id="{7094E915-DA17-DE16-5069-9734D939F84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19600" y="1219200"/>
            <a:ext cx="4724400" cy="2819400"/>
            <a:chOff x="-100" y="-180"/>
            <a:chExt cx="7800" cy="4420"/>
          </a:xfrm>
        </p:grpSpPr>
        <p:sp>
          <p:nvSpPr>
            <p:cNvPr id="8206" name="AutoShape 14">
              <a:extLst>
                <a:ext uri="{FF2B5EF4-FFF2-40B4-BE49-F238E27FC236}">
                  <a16:creationId xmlns:a16="http://schemas.microsoft.com/office/drawing/2014/main" id="{A9A0AD74-A2E1-B574-2641-AD254E3A42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-100" y="-180"/>
              <a:ext cx="7800" cy="4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Rectangle 15">
              <a:extLst>
                <a:ext uri="{FF2B5EF4-FFF2-40B4-BE49-F238E27FC236}">
                  <a16:creationId xmlns:a16="http://schemas.microsoft.com/office/drawing/2014/main" id="{E7802B01-E861-DDFF-165A-85B272C96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" y="94"/>
              <a:ext cx="7394" cy="387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Freeform 16">
              <a:extLst>
                <a:ext uri="{FF2B5EF4-FFF2-40B4-BE49-F238E27FC236}">
                  <a16:creationId xmlns:a16="http://schemas.microsoft.com/office/drawing/2014/main" id="{5AAF28A7-85DA-2FBD-9379-34D8F5DB6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2293"/>
              <a:ext cx="431" cy="583"/>
            </a:xfrm>
            <a:custGeom>
              <a:avLst/>
              <a:gdLst>
                <a:gd name="T0" fmla="*/ 431 w 431"/>
                <a:gd name="T1" fmla="*/ 245 h 583"/>
                <a:gd name="T2" fmla="*/ 375 w 431"/>
                <a:gd name="T3" fmla="*/ 245 h 583"/>
                <a:gd name="T4" fmla="*/ 319 w 431"/>
                <a:gd name="T5" fmla="*/ 226 h 583"/>
                <a:gd name="T6" fmla="*/ 281 w 431"/>
                <a:gd name="T7" fmla="*/ 207 h 583"/>
                <a:gd name="T8" fmla="*/ 244 w 431"/>
                <a:gd name="T9" fmla="*/ 207 h 583"/>
                <a:gd name="T10" fmla="*/ 206 w 431"/>
                <a:gd name="T11" fmla="*/ 188 h 583"/>
                <a:gd name="T12" fmla="*/ 150 w 431"/>
                <a:gd name="T13" fmla="*/ 169 h 583"/>
                <a:gd name="T14" fmla="*/ 131 w 431"/>
                <a:gd name="T15" fmla="*/ 151 h 583"/>
                <a:gd name="T16" fmla="*/ 94 w 431"/>
                <a:gd name="T17" fmla="*/ 132 h 583"/>
                <a:gd name="T18" fmla="*/ 75 w 431"/>
                <a:gd name="T19" fmla="*/ 113 h 583"/>
                <a:gd name="T20" fmla="*/ 37 w 431"/>
                <a:gd name="T21" fmla="*/ 94 h 583"/>
                <a:gd name="T22" fmla="*/ 19 w 431"/>
                <a:gd name="T23" fmla="*/ 75 h 583"/>
                <a:gd name="T24" fmla="*/ 19 w 431"/>
                <a:gd name="T25" fmla="*/ 57 h 583"/>
                <a:gd name="T26" fmla="*/ 0 w 431"/>
                <a:gd name="T27" fmla="*/ 38 h 583"/>
                <a:gd name="T28" fmla="*/ 0 w 431"/>
                <a:gd name="T29" fmla="*/ 19 h 583"/>
                <a:gd name="T30" fmla="*/ 0 w 431"/>
                <a:gd name="T31" fmla="*/ 0 h 583"/>
                <a:gd name="T32" fmla="*/ 0 w 431"/>
                <a:gd name="T33" fmla="*/ 338 h 583"/>
                <a:gd name="T34" fmla="*/ 0 w 431"/>
                <a:gd name="T35" fmla="*/ 357 h 583"/>
                <a:gd name="T36" fmla="*/ 0 w 431"/>
                <a:gd name="T37" fmla="*/ 376 h 583"/>
                <a:gd name="T38" fmla="*/ 19 w 431"/>
                <a:gd name="T39" fmla="*/ 395 h 583"/>
                <a:gd name="T40" fmla="*/ 19 w 431"/>
                <a:gd name="T41" fmla="*/ 414 h 583"/>
                <a:gd name="T42" fmla="*/ 37 w 431"/>
                <a:gd name="T43" fmla="*/ 432 h 583"/>
                <a:gd name="T44" fmla="*/ 75 w 431"/>
                <a:gd name="T45" fmla="*/ 451 h 583"/>
                <a:gd name="T46" fmla="*/ 94 w 431"/>
                <a:gd name="T47" fmla="*/ 470 h 583"/>
                <a:gd name="T48" fmla="*/ 131 w 431"/>
                <a:gd name="T49" fmla="*/ 489 h 583"/>
                <a:gd name="T50" fmla="*/ 150 w 431"/>
                <a:gd name="T51" fmla="*/ 508 h 583"/>
                <a:gd name="T52" fmla="*/ 206 w 431"/>
                <a:gd name="T53" fmla="*/ 526 h 583"/>
                <a:gd name="T54" fmla="*/ 244 w 431"/>
                <a:gd name="T55" fmla="*/ 545 h 583"/>
                <a:gd name="T56" fmla="*/ 281 w 431"/>
                <a:gd name="T57" fmla="*/ 545 h 583"/>
                <a:gd name="T58" fmla="*/ 319 w 431"/>
                <a:gd name="T59" fmla="*/ 564 h 583"/>
                <a:gd name="T60" fmla="*/ 375 w 431"/>
                <a:gd name="T61" fmla="*/ 583 h 583"/>
                <a:gd name="T62" fmla="*/ 431 w 431"/>
                <a:gd name="T63" fmla="*/ 583 h 583"/>
                <a:gd name="T64" fmla="*/ 431 w 431"/>
                <a:gd name="T65" fmla="*/ 2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1" h="583">
                  <a:moveTo>
                    <a:pt x="431" y="245"/>
                  </a:moveTo>
                  <a:lnTo>
                    <a:pt x="375" y="245"/>
                  </a:lnTo>
                  <a:lnTo>
                    <a:pt x="319" y="226"/>
                  </a:lnTo>
                  <a:lnTo>
                    <a:pt x="281" y="207"/>
                  </a:lnTo>
                  <a:lnTo>
                    <a:pt x="244" y="207"/>
                  </a:lnTo>
                  <a:lnTo>
                    <a:pt x="206" y="188"/>
                  </a:lnTo>
                  <a:lnTo>
                    <a:pt x="150" y="169"/>
                  </a:lnTo>
                  <a:lnTo>
                    <a:pt x="131" y="151"/>
                  </a:lnTo>
                  <a:lnTo>
                    <a:pt x="94" y="132"/>
                  </a:lnTo>
                  <a:lnTo>
                    <a:pt x="75" y="113"/>
                  </a:lnTo>
                  <a:lnTo>
                    <a:pt x="37" y="94"/>
                  </a:lnTo>
                  <a:lnTo>
                    <a:pt x="19" y="75"/>
                  </a:lnTo>
                  <a:lnTo>
                    <a:pt x="19" y="57"/>
                  </a:lnTo>
                  <a:lnTo>
                    <a:pt x="0" y="3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0" y="338"/>
                  </a:lnTo>
                  <a:lnTo>
                    <a:pt x="0" y="357"/>
                  </a:lnTo>
                  <a:lnTo>
                    <a:pt x="0" y="376"/>
                  </a:lnTo>
                  <a:lnTo>
                    <a:pt x="19" y="395"/>
                  </a:lnTo>
                  <a:lnTo>
                    <a:pt x="19" y="414"/>
                  </a:lnTo>
                  <a:lnTo>
                    <a:pt x="37" y="432"/>
                  </a:lnTo>
                  <a:lnTo>
                    <a:pt x="75" y="451"/>
                  </a:lnTo>
                  <a:lnTo>
                    <a:pt x="94" y="470"/>
                  </a:lnTo>
                  <a:lnTo>
                    <a:pt x="131" y="489"/>
                  </a:lnTo>
                  <a:lnTo>
                    <a:pt x="150" y="508"/>
                  </a:lnTo>
                  <a:lnTo>
                    <a:pt x="206" y="526"/>
                  </a:lnTo>
                  <a:lnTo>
                    <a:pt x="244" y="545"/>
                  </a:lnTo>
                  <a:lnTo>
                    <a:pt x="281" y="545"/>
                  </a:lnTo>
                  <a:lnTo>
                    <a:pt x="319" y="564"/>
                  </a:lnTo>
                  <a:lnTo>
                    <a:pt x="375" y="583"/>
                  </a:lnTo>
                  <a:lnTo>
                    <a:pt x="431" y="583"/>
                  </a:lnTo>
                  <a:lnTo>
                    <a:pt x="431" y="245"/>
                  </a:lnTo>
                  <a:close/>
                </a:path>
              </a:pathLst>
            </a:custGeom>
            <a:solidFill>
              <a:srgbClr val="800000"/>
            </a:solidFill>
            <a:ln w="1206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9" name="Freeform 17">
              <a:extLst>
                <a:ext uri="{FF2B5EF4-FFF2-40B4-BE49-F238E27FC236}">
                  <a16:creationId xmlns:a16="http://schemas.microsoft.com/office/drawing/2014/main" id="{821A15EF-CBE7-45E1-E626-8B9B1D600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1974"/>
              <a:ext cx="1257" cy="564"/>
            </a:xfrm>
            <a:custGeom>
              <a:avLst/>
              <a:gdLst>
                <a:gd name="T0" fmla="*/ 431 w 1257"/>
                <a:gd name="T1" fmla="*/ 564 h 564"/>
                <a:gd name="T2" fmla="*/ 356 w 1257"/>
                <a:gd name="T3" fmla="*/ 564 h 564"/>
                <a:gd name="T4" fmla="*/ 319 w 1257"/>
                <a:gd name="T5" fmla="*/ 545 h 564"/>
                <a:gd name="T6" fmla="*/ 263 w 1257"/>
                <a:gd name="T7" fmla="*/ 526 h 564"/>
                <a:gd name="T8" fmla="*/ 225 w 1257"/>
                <a:gd name="T9" fmla="*/ 507 h 564"/>
                <a:gd name="T10" fmla="*/ 169 w 1257"/>
                <a:gd name="T11" fmla="*/ 488 h 564"/>
                <a:gd name="T12" fmla="*/ 150 w 1257"/>
                <a:gd name="T13" fmla="*/ 470 h 564"/>
                <a:gd name="T14" fmla="*/ 112 w 1257"/>
                <a:gd name="T15" fmla="*/ 451 h 564"/>
                <a:gd name="T16" fmla="*/ 75 w 1257"/>
                <a:gd name="T17" fmla="*/ 432 h 564"/>
                <a:gd name="T18" fmla="*/ 56 w 1257"/>
                <a:gd name="T19" fmla="*/ 413 h 564"/>
                <a:gd name="T20" fmla="*/ 19 w 1257"/>
                <a:gd name="T21" fmla="*/ 394 h 564"/>
                <a:gd name="T22" fmla="*/ 19 w 1257"/>
                <a:gd name="T23" fmla="*/ 376 h 564"/>
                <a:gd name="T24" fmla="*/ 0 w 1257"/>
                <a:gd name="T25" fmla="*/ 357 h 564"/>
                <a:gd name="T26" fmla="*/ 0 w 1257"/>
                <a:gd name="T27" fmla="*/ 338 h 564"/>
                <a:gd name="T28" fmla="*/ 0 w 1257"/>
                <a:gd name="T29" fmla="*/ 319 h 564"/>
                <a:gd name="T30" fmla="*/ 0 w 1257"/>
                <a:gd name="T31" fmla="*/ 300 h 564"/>
                <a:gd name="T32" fmla="*/ 0 w 1257"/>
                <a:gd name="T33" fmla="*/ 282 h 564"/>
                <a:gd name="T34" fmla="*/ 19 w 1257"/>
                <a:gd name="T35" fmla="*/ 263 h 564"/>
                <a:gd name="T36" fmla="*/ 37 w 1257"/>
                <a:gd name="T37" fmla="*/ 244 h 564"/>
                <a:gd name="T38" fmla="*/ 56 w 1257"/>
                <a:gd name="T39" fmla="*/ 225 h 564"/>
                <a:gd name="T40" fmla="*/ 94 w 1257"/>
                <a:gd name="T41" fmla="*/ 206 h 564"/>
                <a:gd name="T42" fmla="*/ 131 w 1257"/>
                <a:gd name="T43" fmla="*/ 188 h 564"/>
                <a:gd name="T44" fmla="*/ 150 w 1257"/>
                <a:gd name="T45" fmla="*/ 169 h 564"/>
                <a:gd name="T46" fmla="*/ 206 w 1257"/>
                <a:gd name="T47" fmla="*/ 150 h 564"/>
                <a:gd name="T48" fmla="*/ 244 w 1257"/>
                <a:gd name="T49" fmla="*/ 131 h 564"/>
                <a:gd name="T50" fmla="*/ 281 w 1257"/>
                <a:gd name="T51" fmla="*/ 112 h 564"/>
                <a:gd name="T52" fmla="*/ 356 w 1257"/>
                <a:gd name="T53" fmla="*/ 94 h 564"/>
                <a:gd name="T54" fmla="*/ 394 w 1257"/>
                <a:gd name="T55" fmla="*/ 75 h 564"/>
                <a:gd name="T56" fmla="*/ 469 w 1257"/>
                <a:gd name="T57" fmla="*/ 75 h 564"/>
                <a:gd name="T58" fmla="*/ 507 w 1257"/>
                <a:gd name="T59" fmla="*/ 56 h 564"/>
                <a:gd name="T60" fmla="*/ 582 w 1257"/>
                <a:gd name="T61" fmla="*/ 37 h 564"/>
                <a:gd name="T62" fmla="*/ 638 w 1257"/>
                <a:gd name="T63" fmla="*/ 37 h 564"/>
                <a:gd name="T64" fmla="*/ 713 w 1257"/>
                <a:gd name="T65" fmla="*/ 18 h 564"/>
                <a:gd name="T66" fmla="*/ 807 w 1257"/>
                <a:gd name="T67" fmla="*/ 18 h 564"/>
                <a:gd name="T68" fmla="*/ 863 w 1257"/>
                <a:gd name="T69" fmla="*/ 18 h 564"/>
                <a:gd name="T70" fmla="*/ 957 w 1257"/>
                <a:gd name="T71" fmla="*/ 0 h 564"/>
                <a:gd name="T72" fmla="*/ 1013 w 1257"/>
                <a:gd name="T73" fmla="*/ 0 h 564"/>
                <a:gd name="T74" fmla="*/ 1107 w 1257"/>
                <a:gd name="T75" fmla="*/ 0 h 564"/>
                <a:gd name="T76" fmla="*/ 1163 w 1257"/>
                <a:gd name="T77" fmla="*/ 0 h 564"/>
                <a:gd name="T78" fmla="*/ 1257 w 1257"/>
                <a:gd name="T79" fmla="*/ 0 h 564"/>
                <a:gd name="T80" fmla="*/ 1257 w 1257"/>
                <a:gd name="T81" fmla="*/ 319 h 564"/>
                <a:gd name="T82" fmla="*/ 431 w 1257"/>
                <a:gd name="T83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7" h="564">
                  <a:moveTo>
                    <a:pt x="431" y="564"/>
                  </a:moveTo>
                  <a:lnTo>
                    <a:pt x="356" y="564"/>
                  </a:lnTo>
                  <a:lnTo>
                    <a:pt x="319" y="545"/>
                  </a:lnTo>
                  <a:lnTo>
                    <a:pt x="263" y="526"/>
                  </a:lnTo>
                  <a:lnTo>
                    <a:pt x="225" y="507"/>
                  </a:lnTo>
                  <a:lnTo>
                    <a:pt x="169" y="488"/>
                  </a:lnTo>
                  <a:lnTo>
                    <a:pt x="150" y="470"/>
                  </a:lnTo>
                  <a:lnTo>
                    <a:pt x="112" y="451"/>
                  </a:lnTo>
                  <a:lnTo>
                    <a:pt x="75" y="432"/>
                  </a:lnTo>
                  <a:lnTo>
                    <a:pt x="56" y="413"/>
                  </a:lnTo>
                  <a:lnTo>
                    <a:pt x="19" y="394"/>
                  </a:lnTo>
                  <a:lnTo>
                    <a:pt x="19" y="376"/>
                  </a:lnTo>
                  <a:lnTo>
                    <a:pt x="0" y="357"/>
                  </a:lnTo>
                  <a:lnTo>
                    <a:pt x="0" y="338"/>
                  </a:lnTo>
                  <a:lnTo>
                    <a:pt x="0" y="319"/>
                  </a:lnTo>
                  <a:lnTo>
                    <a:pt x="0" y="300"/>
                  </a:lnTo>
                  <a:lnTo>
                    <a:pt x="0" y="282"/>
                  </a:lnTo>
                  <a:lnTo>
                    <a:pt x="19" y="263"/>
                  </a:lnTo>
                  <a:lnTo>
                    <a:pt x="37" y="244"/>
                  </a:lnTo>
                  <a:lnTo>
                    <a:pt x="56" y="225"/>
                  </a:lnTo>
                  <a:lnTo>
                    <a:pt x="94" y="206"/>
                  </a:lnTo>
                  <a:lnTo>
                    <a:pt x="131" y="188"/>
                  </a:lnTo>
                  <a:lnTo>
                    <a:pt x="150" y="169"/>
                  </a:lnTo>
                  <a:lnTo>
                    <a:pt x="206" y="150"/>
                  </a:lnTo>
                  <a:lnTo>
                    <a:pt x="244" y="131"/>
                  </a:lnTo>
                  <a:lnTo>
                    <a:pt x="281" y="112"/>
                  </a:lnTo>
                  <a:lnTo>
                    <a:pt x="356" y="94"/>
                  </a:lnTo>
                  <a:lnTo>
                    <a:pt x="394" y="75"/>
                  </a:lnTo>
                  <a:lnTo>
                    <a:pt x="469" y="75"/>
                  </a:lnTo>
                  <a:lnTo>
                    <a:pt x="507" y="56"/>
                  </a:lnTo>
                  <a:lnTo>
                    <a:pt x="582" y="37"/>
                  </a:lnTo>
                  <a:lnTo>
                    <a:pt x="638" y="37"/>
                  </a:lnTo>
                  <a:lnTo>
                    <a:pt x="713" y="18"/>
                  </a:lnTo>
                  <a:lnTo>
                    <a:pt x="807" y="18"/>
                  </a:lnTo>
                  <a:lnTo>
                    <a:pt x="863" y="18"/>
                  </a:lnTo>
                  <a:lnTo>
                    <a:pt x="957" y="0"/>
                  </a:lnTo>
                  <a:lnTo>
                    <a:pt x="1013" y="0"/>
                  </a:lnTo>
                  <a:lnTo>
                    <a:pt x="1107" y="0"/>
                  </a:lnTo>
                  <a:lnTo>
                    <a:pt x="1163" y="0"/>
                  </a:lnTo>
                  <a:lnTo>
                    <a:pt x="1257" y="0"/>
                  </a:lnTo>
                  <a:lnTo>
                    <a:pt x="1257" y="319"/>
                  </a:lnTo>
                  <a:lnTo>
                    <a:pt x="431" y="564"/>
                  </a:lnTo>
                  <a:close/>
                </a:path>
              </a:pathLst>
            </a:custGeom>
            <a:solidFill>
              <a:srgbClr val="FF0000"/>
            </a:solidFill>
            <a:ln w="1206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0" name="Freeform 18">
              <a:extLst>
                <a:ext uri="{FF2B5EF4-FFF2-40B4-BE49-F238E27FC236}">
                  <a16:creationId xmlns:a16="http://schemas.microsoft.com/office/drawing/2014/main" id="{A26F660E-9933-AA7C-8503-ABAA875B7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" y="2030"/>
              <a:ext cx="563" cy="150"/>
            </a:xfrm>
            <a:custGeom>
              <a:avLst/>
              <a:gdLst>
                <a:gd name="T0" fmla="*/ 0 w 30"/>
                <a:gd name="T1" fmla="*/ 0 h 8"/>
                <a:gd name="T2" fmla="*/ 4 w 30"/>
                <a:gd name="T3" fmla="*/ 0 h 8"/>
                <a:gd name="T4" fmla="*/ 30 w 30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8">
                  <a:moveTo>
                    <a:pt x="0" y="0"/>
                  </a:moveTo>
                  <a:lnTo>
                    <a:pt x="4" y="0"/>
                  </a:lnTo>
                  <a:lnTo>
                    <a:pt x="30" y="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1" name="Freeform 19">
              <a:extLst>
                <a:ext uri="{FF2B5EF4-FFF2-40B4-BE49-F238E27FC236}">
                  <a16:creationId xmlns:a16="http://schemas.microsoft.com/office/drawing/2014/main" id="{C921E806-7412-DD9A-9F46-96EF199EA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" y="2293"/>
              <a:ext cx="2083" cy="677"/>
            </a:xfrm>
            <a:custGeom>
              <a:avLst/>
              <a:gdLst>
                <a:gd name="T0" fmla="*/ 2083 w 2083"/>
                <a:gd name="T1" fmla="*/ 19 h 677"/>
                <a:gd name="T2" fmla="*/ 2065 w 2083"/>
                <a:gd name="T3" fmla="*/ 75 h 677"/>
                <a:gd name="T4" fmla="*/ 2008 w 2083"/>
                <a:gd name="T5" fmla="*/ 113 h 677"/>
                <a:gd name="T6" fmla="*/ 1952 w 2083"/>
                <a:gd name="T7" fmla="*/ 151 h 677"/>
                <a:gd name="T8" fmla="*/ 1877 w 2083"/>
                <a:gd name="T9" fmla="*/ 188 h 677"/>
                <a:gd name="T10" fmla="*/ 1783 w 2083"/>
                <a:gd name="T11" fmla="*/ 207 h 677"/>
                <a:gd name="T12" fmla="*/ 1671 w 2083"/>
                <a:gd name="T13" fmla="*/ 245 h 677"/>
                <a:gd name="T14" fmla="*/ 1539 w 2083"/>
                <a:gd name="T15" fmla="*/ 282 h 677"/>
                <a:gd name="T16" fmla="*/ 1408 w 2083"/>
                <a:gd name="T17" fmla="*/ 301 h 677"/>
                <a:gd name="T18" fmla="*/ 1277 w 2083"/>
                <a:gd name="T19" fmla="*/ 320 h 677"/>
                <a:gd name="T20" fmla="*/ 1126 w 2083"/>
                <a:gd name="T21" fmla="*/ 320 h 677"/>
                <a:gd name="T22" fmla="*/ 958 w 2083"/>
                <a:gd name="T23" fmla="*/ 338 h 677"/>
                <a:gd name="T24" fmla="*/ 807 w 2083"/>
                <a:gd name="T25" fmla="*/ 338 h 677"/>
                <a:gd name="T26" fmla="*/ 639 w 2083"/>
                <a:gd name="T27" fmla="*/ 338 h 677"/>
                <a:gd name="T28" fmla="*/ 470 w 2083"/>
                <a:gd name="T29" fmla="*/ 320 h 677"/>
                <a:gd name="T30" fmla="*/ 338 w 2083"/>
                <a:gd name="T31" fmla="*/ 301 h 677"/>
                <a:gd name="T32" fmla="*/ 188 w 2083"/>
                <a:gd name="T33" fmla="*/ 282 h 677"/>
                <a:gd name="T34" fmla="*/ 57 w 2083"/>
                <a:gd name="T35" fmla="*/ 263 h 677"/>
                <a:gd name="T36" fmla="*/ 0 w 2083"/>
                <a:gd name="T37" fmla="*/ 583 h 677"/>
                <a:gd name="T38" fmla="*/ 113 w 2083"/>
                <a:gd name="T39" fmla="*/ 620 h 677"/>
                <a:gd name="T40" fmla="*/ 263 w 2083"/>
                <a:gd name="T41" fmla="*/ 639 h 677"/>
                <a:gd name="T42" fmla="*/ 413 w 2083"/>
                <a:gd name="T43" fmla="*/ 658 h 677"/>
                <a:gd name="T44" fmla="*/ 563 w 2083"/>
                <a:gd name="T45" fmla="*/ 658 h 677"/>
                <a:gd name="T46" fmla="*/ 714 w 2083"/>
                <a:gd name="T47" fmla="*/ 677 h 677"/>
                <a:gd name="T48" fmla="*/ 882 w 2083"/>
                <a:gd name="T49" fmla="*/ 677 h 677"/>
                <a:gd name="T50" fmla="*/ 1033 w 2083"/>
                <a:gd name="T51" fmla="*/ 658 h 677"/>
                <a:gd name="T52" fmla="*/ 1183 w 2083"/>
                <a:gd name="T53" fmla="*/ 658 h 677"/>
                <a:gd name="T54" fmla="*/ 1333 w 2083"/>
                <a:gd name="T55" fmla="*/ 639 h 677"/>
                <a:gd name="T56" fmla="*/ 1483 w 2083"/>
                <a:gd name="T57" fmla="*/ 620 h 677"/>
                <a:gd name="T58" fmla="*/ 1614 w 2083"/>
                <a:gd name="T59" fmla="*/ 602 h 677"/>
                <a:gd name="T60" fmla="*/ 1727 w 2083"/>
                <a:gd name="T61" fmla="*/ 564 h 677"/>
                <a:gd name="T62" fmla="*/ 1840 w 2083"/>
                <a:gd name="T63" fmla="*/ 545 h 677"/>
                <a:gd name="T64" fmla="*/ 1915 w 2083"/>
                <a:gd name="T65" fmla="*/ 508 h 677"/>
                <a:gd name="T66" fmla="*/ 1990 w 2083"/>
                <a:gd name="T67" fmla="*/ 470 h 677"/>
                <a:gd name="T68" fmla="*/ 2027 w 2083"/>
                <a:gd name="T69" fmla="*/ 432 h 677"/>
                <a:gd name="T70" fmla="*/ 2065 w 2083"/>
                <a:gd name="T71" fmla="*/ 376 h 677"/>
                <a:gd name="T72" fmla="*/ 2083 w 2083"/>
                <a:gd name="T73" fmla="*/ 338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83" h="677">
                  <a:moveTo>
                    <a:pt x="2083" y="0"/>
                  </a:moveTo>
                  <a:lnTo>
                    <a:pt x="2083" y="19"/>
                  </a:lnTo>
                  <a:lnTo>
                    <a:pt x="2065" y="38"/>
                  </a:lnTo>
                  <a:lnTo>
                    <a:pt x="2065" y="75"/>
                  </a:lnTo>
                  <a:lnTo>
                    <a:pt x="2027" y="94"/>
                  </a:lnTo>
                  <a:lnTo>
                    <a:pt x="2008" y="113"/>
                  </a:lnTo>
                  <a:lnTo>
                    <a:pt x="1990" y="132"/>
                  </a:lnTo>
                  <a:lnTo>
                    <a:pt x="1952" y="151"/>
                  </a:lnTo>
                  <a:lnTo>
                    <a:pt x="1915" y="169"/>
                  </a:lnTo>
                  <a:lnTo>
                    <a:pt x="1877" y="188"/>
                  </a:lnTo>
                  <a:lnTo>
                    <a:pt x="1840" y="207"/>
                  </a:lnTo>
                  <a:lnTo>
                    <a:pt x="1783" y="207"/>
                  </a:lnTo>
                  <a:lnTo>
                    <a:pt x="1727" y="226"/>
                  </a:lnTo>
                  <a:lnTo>
                    <a:pt x="1671" y="245"/>
                  </a:lnTo>
                  <a:lnTo>
                    <a:pt x="1614" y="263"/>
                  </a:lnTo>
                  <a:lnTo>
                    <a:pt x="1539" y="282"/>
                  </a:lnTo>
                  <a:lnTo>
                    <a:pt x="1483" y="282"/>
                  </a:lnTo>
                  <a:lnTo>
                    <a:pt x="1408" y="301"/>
                  </a:lnTo>
                  <a:lnTo>
                    <a:pt x="1333" y="301"/>
                  </a:lnTo>
                  <a:lnTo>
                    <a:pt x="1277" y="320"/>
                  </a:lnTo>
                  <a:lnTo>
                    <a:pt x="1183" y="320"/>
                  </a:lnTo>
                  <a:lnTo>
                    <a:pt x="1126" y="320"/>
                  </a:lnTo>
                  <a:lnTo>
                    <a:pt x="1033" y="320"/>
                  </a:lnTo>
                  <a:lnTo>
                    <a:pt x="958" y="338"/>
                  </a:lnTo>
                  <a:lnTo>
                    <a:pt x="882" y="338"/>
                  </a:lnTo>
                  <a:lnTo>
                    <a:pt x="807" y="338"/>
                  </a:lnTo>
                  <a:lnTo>
                    <a:pt x="714" y="338"/>
                  </a:lnTo>
                  <a:lnTo>
                    <a:pt x="639" y="338"/>
                  </a:lnTo>
                  <a:lnTo>
                    <a:pt x="563" y="320"/>
                  </a:lnTo>
                  <a:lnTo>
                    <a:pt x="470" y="320"/>
                  </a:lnTo>
                  <a:lnTo>
                    <a:pt x="413" y="320"/>
                  </a:lnTo>
                  <a:lnTo>
                    <a:pt x="338" y="301"/>
                  </a:lnTo>
                  <a:lnTo>
                    <a:pt x="263" y="301"/>
                  </a:lnTo>
                  <a:lnTo>
                    <a:pt x="188" y="282"/>
                  </a:lnTo>
                  <a:lnTo>
                    <a:pt x="113" y="282"/>
                  </a:lnTo>
                  <a:lnTo>
                    <a:pt x="57" y="263"/>
                  </a:lnTo>
                  <a:lnTo>
                    <a:pt x="0" y="245"/>
                  </a:lnTo>
                  <a:lnTo>
                    <a:pt x="0" y="583"/>
                  </a:lnTo>
                  <a:lnTo>
                    <a:pt x="57" y="602"/>
                  </a:lnTo>
                  <a:lnTo>
                    <a:pt x="113" y="620"/>
                  </a:lnTo>
                  <a:lnTo>
                    <a:pt x="188" y="620"/>
                  </a:lnTo>
                  <a:lnTo>
                    <a:pt x="263" y="639"/>
                  </a:lnTo>
                  <a:lnTo>
                    <a:pt x="338" y="639"/>
                  </a:lnTo>
                  <a:lnTo>
                    <a:pt x="413" y="658"/>
                  </a:lnTo>
                  <a:lnTo>
                    <a:pt x="470" y="658"/>
                  </a:lnTo>
                  <a:lnTo>
                    <a:pt x="563" y="658"/>
                  </a:lnTo>
                  <a:lnTo>
                    <a:pt x="639" y="677"/>
                  </a:lnTo>
                  <a:lnTo>
                    <a:pt x="714" y="677"/>
                  </a:lnTo>
                  <a:lnTo>
                    <a:pt x="807" y="677"/>
                  </a:lnTo>
                  <a:lnTo>
                    <a:pt x="882" y="677"/>
                  </a:lnTo>
                  <a:lnTo>
                    <a:pt x="958" y="677"/>
                  </a:lnTo>
                  <a:lnTo>
                    <a:pt x="1033" y="658"/>
                  </a:lnTo>
                  <a:lnTo>
                    <a:pt x="1126" y="658"/>
                  </a:lnTo>
                  <a:lnTo>
                    <a:pt x="1183" y="658"/>
                  </a:lnTo>
                  <a:lnTo>
                    <a:pt x="1277" y="658"/>
                  </a:lnTo>
                  <a:lnTo>
                    <a:pt x="1333" y="639"/>
                  </a:lnTo>
                  <a:lnTo>
                    <a:pt x="1408" y="639"/>
                  </a:lnTo>
                  <a:lnTo>
                    <a:pt x="1483" y="620"/>
                  </a:lnTo>
                  <a:lnTo>
                    <a:pt x="1539" y="620"/>
                  </a:lnTo>
                  <a:lnTo>
                    <a:pt x="1614" y="602"/>
                  </a:lnTo>
                  <a:lnTo>
                    <a:pt x="1671" y="583"/>
                  </a:lnTo>
                  <a:lnTo>
                    <a:pt x="1727" y="564"/>
                  </a:lnTo>
                  <a:lnTo>
                    <a:pt x="1783" y="545"/>
                  </a:lnTo>
                  <a:lnTo>
                    <a:pt x="1840" y="545"/>
                  </a:lnTo>
                  <a:lnTo>
                    <a:pt x="1877" y="526"/>
                  </a:lnTo>
                  <a:lnTo>
                    <a:pt x="1915" y="508"/>
                  </a:lnTo>
                  <a:lnTo>
                    <a:pt x="1952" y="489"/>
                  </a:lnTo>
                  <a:lnTo>
                    <a:pt x="1990" y="470"/>
                  </a:lnTo>
                  <a:lnTo>
                    <a:pt x="2008" y="451"/>
                  </a:lnTo>
                  <a:lnTo>
                    <a:pt x="2027" y="432"/>
                  </a:lnTo>
                  <a:lnTo>
                    <a:pt x="2065" y="414"/>
                  </a:lnTo>
                  <a:lnTo>
                    <a:pt x="2065" y="376"/>
                  </a:lnTo>
                  <a:lnTo>
                    <a:pt x="2083" y="357"/>
                  </a:lnTo>
                  <a:lnTo>
                    <a:pt x="2083" y="338"/>
                  </a:lnTo>
                  <a:lnTo>
                    <a:pt x="2083" y="0"/>
                  </a:lnTo>
                  <a:close/>
                </a:path>
              </a:pathLst>
            </a:custGeom>
            <a:solidFill>
              <a:srgbClr val="000080"/>
            </a:solidFill>
            <a:ln w="1206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Freeform 20">
              <a:extLst>
                <a:ext uri="{FF2B5EF4-FFF2-40B4-BE49-F238E27FC236}">
                  <a16:creationId xmlns:a16="http://schemas.microsoft.com/office/drawing/2014/main" id="{4EE759A9-4B11-ABAC-8BB4-B290AAE0B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" y="1974"/>
              <a:ext cx="2083" cy="657"/>
            </a:xfrm>
            <a:custGeom>
              <a:avLst/>
              <a:gdLst>
                <a:gd name="T0" fmla="*/ 901 w 2083"/>
                <a:gd name="T1" fmla="*/ 0 h 657"/>
                <a:gd name="T2" fmla="*/ 1070 w 2083"/>
                <a:gd name="T3" fmla="*/ 0 h 657"/>
                <a:gd name="T4" fmla="*/ 1201 w 2083"/>
                <a:gd name="T5" fmla="*/ 18 h 657"/>
                <a:gd name="T6" fmla="*/ 1352 w 2083"/>
                <a:gd name="T7" fmla="*/ 18 h 657"/>
                <a:gd name="T8" fmla="*/ 1483 w 2083"/>
                <a:gd name="T9" fmla="*/ 37 h 657"/>
                <a:gd name="T10" fmla="*/ 1614 w 2083"/>
                <a:gd name="T11" fmla="*/ 75 h 657"/>
                <a:gd name="T12" fmla="*/ 1727 w 2083"/>
                <a:gd name="T13" fmla="*/ 94 h 657"/>
                <a:gd name="T14" fmla="*/ 1821 w 2083"/>
                <a:gd name="T15" fmla="*/ 131 h 657"/>
                <a:gd name="T16" fmla="*/ 1915 w 2083"/>
                <a:gd name="T17" fmla="*/ 150 h 657"/>
                <a:gd name="T18" fmla="*/ 1971 w 2083"/>
                <a:gd name="T19" fmla="*/ 188 h 657"/>
                <a:gd name="T20" fmla="*/ 2027 w 2083"/>
                <a:gd name="T21" fmla="*/ 225 h 657"/>
                <a:gd name="T22" fmla="*/ 2065 w 2083"/>
                <a:gd name="T23" fmla="*/ 282 h 657"/>
                <a:gd name="T24" fmla="*/ 2083 w 2083"/>
                <a:gd name="T25" fmla="*/ 319 h 657"/>
                <a:gd name="T26" fmla="*/ 2065 w 2083"/>
                <a:gd name="T27" fmla="*/ 357 h 657"/>
                <a:gd name="T28" fmla="*/ 2046 w 2083"/>
                <a:gd name="T29" fmla="*/ 394 h 657"/>
                <a:gd name="T30" fmla="*/ 2008 w 2083"/>
                <a:gd name="T31" fmla="*/ 432 h 657"/>
                <a:gd name="T32" fmla="*/ 1952 w 2083"/>
                <a:gd name="T33" fmla="*/ 470 h 657"/>
                <a:gd name="T34" fmla="*/ 1877 w 2083"/>
                <a:gd name="T35" fmla="*/ 507 h 657"/>
                <a:gd name="T36" fmla="*/ 1783 w 2083"/>
                <a:gd name="T37" fmla="*/ 526 h 657"/>
                <a:gd name="T38" fmla="*/ 1671 w 2083"/>
                <a:gd name="T39" fmla="*/ 564 h 657"/>
                <a:gd name="T40" fmla="*/ 1558 w 2083"/>
                <a:gd name="T41" fmla="*/ 582 h 657"/>
                <a:gd name="T42" fmla="*/ 1427 w 2083"/>
                <a:gd name="T43" fmla="*/ 620 h 657"/>
                <a:gd name="T44" fmla="*/ 1295 w 2083"/>
                <a:gd name="T45" fmla="*/ 620 h 657"/>
                <a:gd name="T46" fmla="*/ 1145 w 2083"/>
                <a:gd name="T47" fmla="*/ 639 h 657"/>
                <a:gd name="T48" fmla="*/ 995 w 2083"/>
                <a:gd name="T49" fmla="*/ 657 h 657"/>
                <a:gd name="T50" fmla="*/ 845 w 2083"/>
                <a:gd name="T51" fmla="*/ 657 h 657"/>
                <a:gd name="T52" fmla="*/ 695 w 2083"/>
                <a:gd name="T53" fmla="*/ 657 h 657"/>
                <a:gd name="T54" fmla="*/ 545 w 2083"/>
                <a:gd name="T55" fmla="*/ 639 h 657"/>
                <a:gd name="T56" fmla="*/ 395 w 2083"/>
                <a:gd name="T57" fmla="*/ 639 h 657"/>
                <a:gd name="T58" fmla="*/ 244 w 2083"/>
                <a:gd name="T59" fmla="*/ 620 h 657"/>
                <a:gd name="T60" fmla="*/ 113 w 2083"/>
                <a:gd name="T61" fmla="*/ 601 h 657"/>
                <a:gd name="T62" fmla="*/ 0 w 2083"/>
                <a:gd name="T63" fmla="*/ 564 h 657"/>
                <a:gd name="T64" fmla="*/ 826 w 2083"/>
                <a:gd name="T65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83" h="657">
                  <a:moveTo>
                    <a:pt x="826" y="0"/>
                  </a:moveTo>
                  <a:lnTo>
                    <a:pt x="901" y="0"/>
                  </a:lnTo>
                  <a:lnTo>
                    <a:pt x="976" y="0"/>
                  </a:lnTo>
                  <a:lnTo>
                    <a:pt x="1070" y="0"/>
                  </a:lnTo>
                  <a:lnTo>
                    <a:pt x="1126" y="0"/>
                  </a:lnTo>
                  <a:lnTo>
                    <a:pt x="1201" y="18"/>
                  </a:lnTo>
                  <a:lnTo>
                    <a:pt x="1277" y="18"/>
                  </a:lnTo>
                  <a:lnTo>
                    <a:pt x="1352" y="18"/>
                  </a:lnTo>
                  <a:lnTo>
                    <a:pt x="1408" y="37"/>
                  </a:lnTo>
                  <a:lnTo>
                    <a:pt x="1483" y="37"/>
                  </a:lnTo>
                  <a:lnTo>
                    <a:pt x="1539" y="56"/>
                  </a:lnTo>
                  <a:lnTo>
                    <a:pt x="1614" y="75"/>
                  </a:lnTo>
                  <a:lnTo>
                    <a:pt x="1671" y="75"/>
                  </a:lnTo>
                  <a:lnTo>
                    <a:pt x="1727" y="94"/>
                  </a:lnTo>
                  <a:lnTo>
                    <a:pt x="1764" y="112"/>
                  </a:lnTo>
                  <a:lnTo>
                    <a:pt x="1821" y="131"/>
                  </a:lnTo>
                  <a:lnTo>
                    <a:pt x="1858" y="131"/>
                  </a:lnTo>
                  <a:lnTo>
                    <a:pt x="1915" y="150"/>
                  </a:lnTo>
                  <a:lnTo>
                    <a:pt x="1933" y="169"/>
                  </a:lnTo>
                  <a:lnTo>
                    <a:pt x="1971" y="188"/>
                  </a:lnTo>
                  <a:lnTo>
                    <a:pt x="2008" y="206"/>
                  </a:lnTo>
                  <a:lnTo>
                    <a:pt x="2027" y="225"/>
                  </a:lnTo>
                  <a:lnTo>
                    <a:pt x="2046" y="244"/>
                  </a:lnTo>
                  <a:lnTo>
                    <a:pt x="2065" y="282"/>
                  </a:lnTo>
                  <a:lnTo>
                    <a:pt x="2065" y="282"/>
                  </a:lnTo>
                  <a:lnTo>
                    <a:pt x="2083" y="319"/>
                  </a:lnTo>
                  <a:lnTo>
                    <a:pt x="2083" y="338"/>
                  </a:lnTo>
                  <a:lnTo>
                    <a:pt x="2065" y="357"/>
                  </a:lnTo>
                  <a:lnTo>
                    <a:pt x="2065" y="376"/>
                  </a:lnTo>
                  <a:lnTo>
                    <a:pt x="2046" y="394"/>
                  </a:lnTo>
                  <a:lnTo>
                    <a:pt x="2027" y="413"/>
                  </a:lnTo>
                  <a:lnTo>
                    <a:pt x="2008" y="432"/>
                  </a:lnTo>
                  <a:lnTo>
                    <a:pt x="1990" y="451"/>
                  </a:lnTo>
                  <a:lnTo>
                    <a:pt x="1952" y="470"/>
                  </a:lnTo>
                  <a:lnTo>
                    <a:pt x="1915" y="488"/>
                  </a:lnTo>
                  <a:lnTo>
                    <a:pt x="1877" y="507"/>
                  </a:lnTo>
                  <a:lnTo>
                    <a:pt x="1840" y="526"/>
                  </a:lnTo>
                  <a:lnTo>
                    <a:pt x="1783" y="526"/>
                  </a:lnTo>
                  <a:lnTo>
                    <a:pt x="1746" y="545"/>
                  </a:lnTo>
                  <a:lnTo>
                    <a:pt x="1671" y="564"/>
                  </a:lnTo>
                  <a:lnTo>
                    <a:pt x="1633" y="582"/>
                  </a:lnTo>
                  <a:lnTo>
                    <a:pt x="1558" y="582"/>
                  </a:lnTo>
                  <a:lnTo>
                    <a:pt x="1502" y="601"/>
                  </a:lnTo>
                  <a:lnTo>
                    <a:pt x="1427" y="620"/>
                  </a:lnTo>
                  <a:lnTo>
                    <a:pt x="1370" y="620"/>
                  </a:lnTo>
                  <a:lnTo>
                    <a:pt x="1295" y="620"/>
                  </a:lnTo>
                  <a:lnTo>
                    <a:pt x="1239" y="639"/>
                  </a:lnTo>
                  <a:lnTo>
                    <a:pt x="1145" y="639"/>
                  </a:lnTo>
                  <a:lnTo>
                    <a:pt x="1089" y="639"/>
                  </a:lnTo>
                  <a:lnTo>
                    <a:pt x="995" y="657"/>
                  </a:lnTo>
                  <a:lnTo>
                    <a:pt x="939" y="657"/>
                  </a:lnTo>
                  <a:lnTo>
                    <a:pt x="845" y="657"/>
                  </a:lnTo>
                  <a:lnTo>
                    <a:pt x="770" y="657"/>
                  </a:lnTo>
                  <a:lnTo>
                    <a:pt x="695" y="657"/>
                  </a:lnTo>
                  <a:lnTo>
                    <a:pt x="620" y="657"/>
                  </a:lnTo>
                  <a:lnTo>
                    <a:pt x="545" y="639"/>
                  </a:lnTo>
                  <a:lnTo>
                    <a:pt x="470" y="639"/>
                  </a:lnTo>
                  <a:lnTo>
                    <a:pt x="395" y="639"/>
                  </a:lnTo>
                  <a:lnTo>
                    <a:pt x="338" y="620"/>
                  </a:lnTo>
                  <a:lnTo>
                    <a:pt x="244" y="620"/>
                  </a:lnTo>
                  <a:lnTo>
                    <a:pt x="188" y="601"/>
                  </a:lnTo>
                  <a:lnTo>
                    <a:pt x="113" y="601"/>
                  </a:lnTo>
                  <a:lnTo>
                    <a:pt x="57" y="582"/>
                  </a:lnTo>
                  <a:lnTo>
                    <a:pt x="0" y="564"/>
                  </a:lnTo>
                  <a:lnTo>
                    <a:pt x="826" y="319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0000FF"/>
            </a:solidFill>
            <a:ln w="1206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Freeform 21">
              <a:extLst>
                <a:ext uri="{FF2B5EF4-FFF2-40B4-BE49-F238E27FC236}">
                  <a16:creationId xmlns:a16="http://schemas.microsoft.com/office/drawing/2014/main" id="{6311CE89-795D-37C1-4A0E-22FF8AEC1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" y="2744"/>
              <a:ext cx="413" cy="19"/>
            </a:xfrm>
            <a:custGeom>
              <a:avLst/>
              <a:gdLst>
                <a:gd name="T0" fmla="*/ 22 w 22"/>
                <a:gd name="T1" fmla="*/ 1 h 1"/>
                <a:gd name="T2" fmla="*/ 18 w 22"/>
                <a:gd name="T3" fmla="*/ 1 h 1"/>
                <a:gd name="T4" fmla="*/ 0 w 2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">
                  <a:moveTo>
                    <a:pt x="22" y="1"/>
                  </a:moveTo>
                  <a:lnTo>
                    <a:pt x="18" y="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4" name="Rectangle 22">
              <a:extLst>
                <a:ext uri="{FF2B5EF4-FFF2-40B4-BE49-F238E27FC236}">
                  <a16:creationId xmlns:a16="http://schemas.microsoft.com/office/drawing/2014/main" id="{1D8B82A3-BCBD-08BE-C2E9-078D1BFFF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" y="261"/>
              <a:ext cx="6109" cy="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altLang="ja-JP" sz="1500" b="1">
                  <a:solidFill>
                    <a:srgbClr val="000000"/>
                  </a:solidFill>
                  <a:ea typeface="MS Mincho" panose="02020609040205080304" pitchFamily="49" charset="-128"/>
                </a:rPr>
                <a:t>Participacion de </a:t>
              </a:r>
              <a:r>
                <a:rPr lang="es-CO" altLang="ja-JP" sz="1500" b="1">
                  <a:solidFill>
                    <a:srgbClr val="000000"/>
                  </a:solidFill>
                  <a:ea typeface="MS Mincho" panose="02020609040205080304" pitchFamily="49" charset="-128"/>
                </a:rPr>
                <a:t>Hogares</a:t>
              </a:r>
              <a:r>
                <a:rPr lang="en-US" altLang="ja-JP" sz="1500" b="1">
                  <a:solidFill>
                    <a:srgbClr val="000000"/>
                  </a:solidFill>
                  <a:ea typeface="MS Mincho" panose="02020609040205080304" pitchFamily="49" charset="-128"/>
                </a:rPr>
                <a:t> en Medellin en </a:t>
              </a:r>
              <a:endParaRPr lang="es-CO" altLang="en-US" sz="1800"/>
            </a:p>
          </p:txBody>
        </p:sp>
        <p:sp>
          <p:nvSpPr>
            <p:cNvPr id="8215" name="Rectangle 23">
              <a:extLst>
                <a:ext uri="{FF2B5EF4-FFF2-40B4-BE49-F238E27FC236}">
                  <a16:creationId xmlns:a16="http://schemas.microsoft.com/office/drawing/2014/main" id="{F5A89EEF-FC3C-0B52-0463-F811CE393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4" y="656"/>
              <a:ext cx="3051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altLang="ja-JP" sz="1500" b="1">
                  <a:solidFill>
                    <a:srgbClr val="000000"/>
                  </a:solidFill>
                  <a:ea typeface="MS Mincho" panose="02020609040205080304" pitchFamily="49" charset="-128"/>
                </a:rPr>
                <a:t>el Dpto de Antioquia</a:t>
              </a:r>
              <a:endParaRPr lang="es-CO" altLang="en-US" sz="1800"/>
            </a:p>
          </p:txBody>
        </p:sp>
        <p:sp>
          <p:nvSpPr>
            <p:cNvPr id="8216" name="Rectangle 24">
              <a:extLst>
                <a:ext uri="{FF2B5EF4-FFF2-40B4-BE49-F238E27FC236}">
                  <a16:creationId xmlns:a16="http://schemas.microsoft.com/office/drawing/2014/main" id="{564DB7C5-130B-94C4-7ADB-17641A83D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" y="1806"/>
              <a:ext cx="62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altLang="ja-JP" sz="800">
                  <a:solidFill>
                    <a:srgbClr val="000000"/>
                  </a:solidFill>
                  <a:latin typeface="Small Fonts" charset="0"/>
                  <a:ea typeface="MS Mincho" panose="02020609040205080304" pitchFamily="49" charset="-128"/>
                </a:rPr>
                <a:t>Medellin</a:t>
              </a:r>
              <a:endParaRPr lang="es-CO" altLang="en-US" sz="1800"/>
            </a:p>
          </p:txBody>
        </p:sp>
        <p:sp>
          <p:nvSpPr>
            <p:cNvPr id="8217" name="Rectangle 25">
              <a:extLst>
                <a:ext uri="{FF2B5EF4-FFF2-40B4-BE49-F238E27FC236}">
                  <a16:creationId xmlns:a16="http://schemas.microsoft.com/office/drawing/2014/main" id="{B3EB4287-AFDC-E84F-83FE-2138330C5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2030"/>
              <a:ext cx="47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altLang="ja-JP" sz="800">
                  <a:solidFill>
                    <a:srgbClr val="000000"/>
                  </a:solidFill>
                  <a:latin typeface="Small Fonts" charset="0"/>
                  <a:ea typeface="MS Mincho" panose="02020609040205080304" pitchFamily="49" charset="-128"/>
                </a:rPr>
                <a:t>38.5%</a:t>
              </a:r>
              <a:endParaRPr lang="es-CO" altLang="en-US" sz="1800"/>
            </a:p>
          </p:txBody>
        </p:sp>
        <p:sp>
          <p:nvSpPr>
            <p:cNvPr id="8218" name="Rectangle 26">
              <a:extLst>
                <a:ext uri="{FF2B5EF4-FFF2-40B4-BE49-F238E27FC236}">
                  <a16:creationId xmlns:a16="http://schemas.microsoft.com/office/drawing/2014/main" id="{466A956B-221D-B3F8-DBD3-F4D0746C4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" y="2520"/>
              <a:ext cx="224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altLang="ja-JP" sz="800">
                  <a:solidFill>
                    <a:srgbClr val="000000"/>
                  </a:solidFill>
                  <a:latin typeface="Small Fonts" charset="0"/>
                  <a:ea typeface="MS Mincho" panose="02020609040205080304" pitchFamily="49" charset="-128"/>
                </a:rPr>
                <a:t>Otros Municipios de Antioquia</a:t>
              </a:r>
              <a:endParaRPr lang="es-CO" altLang="en-US" sz="1800"/>
            </a:p>
          </p:txBody>
        </p:sp>
        <p:sp>
          <p:nvSpPr>
            <p:cNvPr id="8219" name="Rectangle 27">
              <a:extLst>
                <a:ext uri="{FF2B5EF4-FFF2-40B4-BE49-F238E27FC236}">
                  <a16:creationId xmlns:a16="http://schemas.microsoft.com/office/drawing/2014/main" id="{4D093F6B-0EA7-821A-D8AA-1360F0034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" y="2764"/>
              <a:ext cx="48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altLang="ja-JP" sz="800">
                  <a:solidFill>
                    <a:srgbClr val="000000"/>
                  </a:solidFill>
                  <a:latin typeface="Small Fonts" charset="0"/>
                  <a:ea typeface="MS Mincho" panose="02020609040205080304" pitchFamily="49" charset="-128"/>
                </a:rPr>
                <a:t>61.5%</a:t>
              </a:r>
              <a:endParaRPr lang="es-CO" altLang="en-US" sz="1800"/>
            </a:p>
          </p:txBody>
        </p:sp>
        <p:sp>
          <p:nvSpPr>
            <p:cNvPr id="8220" name="Rectangle 28">
              <a:extLst>
                <a:ext uri="{FF2B5EF4-FFF2-40B4-BE49-F238E27FC236}">
                  <a16:creationId xmlns:a16="http://schemas.microsoft.com/office/drawing/2014/main" id="{38B2D44B-6E20-18B8-A775-87B089000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" y="94"/>
              <a:ext cx="7394" cy="387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221" name="Picture 29">
            <a:extLst>
              <a:ext uri="{FF2B5EF4-FFF2-40B4-BE49-F238E27FC236}">
                <a16:creationId xmlns:a16="http://schemas.microsoft.com/office/drawing/2014/main" id="{220AB25F-B624-C17B-425F-9427BA1955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4800" y="228600"/>
            <a:ext cx="904875" cy="754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8196" grpId="0"/>
      <p:bldOleChart spid="819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1032</Words>
  <Application>Microsoft Office PowerPoint</Application>
  <PresentationFormat>On-screen Show (4:3)</PresentationFormat>
  <Paragraphs>192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DISEÑO E IMPLEMENTACION DE ESTRATEGIAS  DE MERCADEO PARA LA CORPORACION HOGAR SENDERO DE LUZ.</vt:lpstr>
      <vt:lpstr>PROBLEMA</vt:lpstr>
      <vt:lpstr>OBJETIVOS</vt:lpstr>
      <vt:lpstr>OBJETIVOS</vt:lpstr>
      <vt:lpstr>METODOLOGIA</vt:lpstr>
      <vt:lpstr>INSTITUCION </vt:lpstr>
      <vt:lpstr>INSTITUCION </vt:lpstr>
      <vt:lpstr>ANALISIS</vt:lpstr>
      <vt:lpstr>ANALISIS</vt:lpstr>
      <vt:lpstr>ANALISIS</vt:lpstr>
      <vt:lpstr>ANALISIS</vt:lpstr>
      <vt:lpstr>ANALISIS</vt:lpstr>
      <vt:lpstr>ESTRATEGIAS PARA OBTENCION DE RECURSOS</vt:lpstr>
      <vt:lpstr>ESTRATEGIAS PARA OBTENCION DE RECURSOS</vt:lpstr>
      <vt:lpstr>ESTRATEGIAS PARA OBTENCION DE RECURSOS</vt:lpstr>
      <vt:lpstr>CONTACTOS</vt:lpstr>
      <vt:lpstr>CONCLUSIONES</vt:lpstr>
      <vt:lpstr>RECOMENDACIONES</vt:lpstr>
      <vt:lpstr>PowerPoint Presentation</vt:lpstr>
      <vt:lpstr>AGRADECIMIENTOS</vt:lpstr>
    </vt:vector>
  </TitlesOfParts>
  <Company>INCOLMOTOS YAMAHA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E IMPLEMENTACION DE ESTRATEGIAS  DE MERCADEO PARA LA CORPORACION HOGAR SENDERO DE LUZ.</dc:title>
  <dc:creator>Juan David Arango</dc:creator>
  <cp:lastModifiedBy>Juan David Arango</cp:lastModifiedBy>
  <cp:revision>29</cp:revision>
  <dcterms:created xsi:type="dcterms:W3CDTF">2004-12-07T00:56:15Z</dcterms:created>
  <dcterms:modified xsi:type="dcterms:W3CDTF">2022-09-08T14:50:23Z</dcterms:modified>
</cp:coreProperties>
</file>