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74" r:id="rId4"/>
    <p:sldId id="259" r:id="rId5"/>
    <p:sldId id="279" r:id="rId6"/>
    <p:sldId id="272" r:id="rId7"/>
    <p:sldId id="275" r:id="rId8"/>
    <p:sldId id="282" r:id="rId9"/>
    <p:sldId id="276" r:id="rId10"/>
    <p:sldId id="258" r:id="rId11"/>
    <p:sldId id="283" r:id="rId12"/>
    <p:sldId id="265" r:id="rId13"/>
    <p:sldId id="268" r:id="rId14"/>
    <p:sldId id="278" r:id="rId15"/>
    <p:sldId id="277" r:id="rId16"/>
    <p:sldId id="280" r:id="rId17"/>
    <p:sldId id="269" r:id="rId18"/>
    <p:sldId id="281" r:id="rId19"/>
    <p:sldId id="261" r:id="rId20"/>
    <p:sldId id="270" r:id="rId21"/>
    <p:sldId id="266" r:id="rId22"/>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FF"/>
        </p14:laserClr>
      </p:ext>
      <p:ext uri="{2FDB2607-1784-4EEB-B798-7EB5836EED8A}">
        <p14:showMediaCtrls xmlns:p14="http://schemas.microsoft.com/office/powerpoint/2010/main" val="1"/>
      </p:ext>
    </p:extLst>
  </p:showPr>
  <p:clrMru>
    <a:srgbClr val="CCFF66"/>
    <a:srgbClr val="FFCCFF"/>
    <a:srgbClr val="99FF33"/>
    <a:srgbClr val="66FFCC"/>
    <a:srgbClr val="660033"/>
    <a:srgbClr val="FFFF99"/>
    <a:srgbClr val="00CC99"/>
    <a:srgbClr val="996633"/>
    <a:srgbClr val="CCFFFF"/>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30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72687611-C161-41B8-B0FA-F8E8F080F4B8}" type="datetimeFigureOut">
              <a:rPr lang="es-CO" smtClean="0"/>
              <a:t>29/03/2022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59EB710E-C5D3-4CEC-8A6A-4581F5076B0C}" type="slidenum">
              <a:rPr lang="es-CO" smtClean="0"/>
              <a:t>‹Nº›</a:t>
            </a:fld>
            <a:endParaRPr lang="es-CO"/>
          </a:p>
        </p:txBody>
      </p:sp>
    </p:spTree>
    <p:extLst>
      <p:ext uri="{BB962C8B-B14F-4D97-AF65-F5344CB8AC3E}">
        <p14:creationId xmlns:p14="http://schemas.microsoft.com/office/powerpoint/2010/main" val="2060704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72687611-C161-41B8-B0FA-F8E8F080F4B8}" type="datetimeFigureOut">
              <a:rPr lang="es-CO" smtClean="0"/>
              <a:t>29/03/2022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59EB710E-C5D3-4CEC-8A6A-4581F5076B0C}" type="slidenum">
              <a:rPr lang="es-CO" smtClean="0"/>
              <a:t>‹Nº›</a:t>
            </a:fld>
            <a:endParaRPr lang="es-CO"/>
          </a:p>
        </p:txBody>
      </p:sp>
    </p:spTree>
    <p:extLst>
      <p:ext uri="{BB962C8B-B14F-4D97-AF65-F5344CB8AC3E}">
        <p14:creationId xmlns:p14="http://schemas.microsoft.com/office/powerpoint/2010/main" val="2193945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72687611-C161-41B8-B0FA-F8E8F080F4B8}" type="datetimeFigureOut">
              <a:rPr lang="es-CO" smtClean="0"/>
              <a:t>29/03/2022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59EB710E-C5D3-4CEC-8A6A-4581F5076B0C}" type="slidenum">
              <a:rPr lang="es-CO" smtClean="0"/>
              <a:t>‹Nº›</a:t>
            </a:fld>
            <a:endParaRPr lang="es-CO"/>
          </a:p>
        </p:txBody>
      </p:sp>
    </p:spTree>
    <p:extLst>
      <p:ext uri="{BB962C8B-B14F-4D97-AF65-F5344CB8AC3E}">
        <p14:creationId xmlns:p14="http://schemas.microsoft.com/office/powerpoint/2010/main" val="3545546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72687611-C161-41B8-B0FA-F8E8F080F4B8}" type="datetimeFigureOut">
              <a:rPr lang="es-CO" smtClean="0"/>
              <a:t>29/03/2022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59EB710E-C5D3-4CEC-8A6A-4581F5076B0C}" type="slidenum">
              <a:rPr lang="es-CO" smtClean="0"/>
              <a:t>‹Nº›</a:t>
            </a:fld>
            <a:endParaRPr lang="es-CO"/>
          </a:p>
        </p:txBody>
      </p:sp>
    </p:spTree>
    <p:extLst>
      <p:ext uri="{BB962C8B-B14F-4D97-AF65-F5344CB8AC3E}">
        <p14:creationId xmlns:p14="http://schemas.microsoft.com/office/powerpoint/2010/main" val="2436219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72687611-C161-41B8-B0FA-F8E8F080F4B8}" type="datetimeFigureOut">
              <a:rPr lang="es-CO" smtClean="0"/>
              <a:t>29/03/2022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59EB710E-C5D3-4CEC-8A6A-4581F5076B0C}" type="slidenum">
              <a:rPr lang="es-CO" smtClean="0"/>
              <a:t>‹Nº›</a:t>
            </a:fld>
            <a:endParaRPr lang="es-CO"/>
          </a:p>
        </p:txBody>
      </p:sp>
    </p:spTree>
    <p:extLst>
      <p:ext uri="{BB962C8B-B14F-4D97-AF65-F5344CB8AC3E}">
        <p14:creationId xmlns:p14="http://schemas.microsoft.com/office/powerpoint/2010/main" val="18044483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72687611-C161-41B8-B0FA-F8E8F080F4B8}" type="datetimeFigureOut">
              <a:rPr lang="es-CO" smtClean="0"/>
              <a:t>29/03/2022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59EB710E-C5D3-4CEC-8A6A-4581F5076B0C}" type="slidenum">
              <a:rPr lang="es-CO" smtClean="0"/>
              <a:t>‹Nº›</a:t>
            </a:fld>
            <a:endParaRPr lang="es-CO"/>
          </a:p>
        </p:txBody>
      </p:sp>
    </p:spTree>
    <p:extLst>
      <p:ext uri="{BB962C8B-B14F-4D97-AF65-F5344CB8AC3E}">
        <p14:creationId xmlns:p14="http://schemas.microsoft.com/office/powerpoint/2010/main" val="3230829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72687611-C161-41B8-B0FA-F8E8F080F4B8}" type="datetimeFigureOut">
              <a:rPr lang="es-CO" smtClean="0"/>
              <a:t>29/03/2022</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59EB710E-C5D3-4CEC-8A6A-4581F5076B0C}" type="slidenum">
              <a:rPr lang="es-CO" smtClean="0"/>
              <a:t>‹Nº›</a:t>
            </a:fld>
            <a:endParaRPr lang="es-CO"/>
          </a:p>
        </p:txBody>
      </p:sp>
    </p:spTree>
    <p:extLst>
      <p:ext uri="{BB962C8B-B14F-4D97-AF65-F5344CB8AC3E}">
        <p14:creationId xmlns:p14="http://schemas.microsoft.com/office/powerpoint/2010/main" val="2067683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72687611-C161-41B8-B0FA-F8E8F080F4B8}" type="datetimeFigureOut">
              <a:rPr lang="es-CO" smtClean="0"/>
              <a:t>29/03/2022</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59EB710E-C5D3-4CEC-8A6A-4581F5076B0C}" type="slidenum">
              <a:rPr lang="es-CO" smtClean="0"/>
              <a:t>‹Nº›</a:t>
            </a:fld>
            <a:endParaRPr lang="es-CO"/>
          </a:p>
        </p:txBody>
      </p:sp>
    </p:spTree>
    <p:extLst>
      <p:ext uri="{BB962C8B-B14F-4D97-AF65-F5344CB8AC3E}">
        <p14:creationId xmlns:p14="http://schemas.microsoft.com/office/powerpoint/2010/main" val="2528899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2687611-C161-41B8-B0FA-F8E8F080F4B8}" type="datetimeFigureOut">
              <a:rPr lang="es-CO" smtClean="0"/>
              <a:t>29/03/2022</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59EB710E-C5D3-4CEC-8A6A-4581F5076B0C}" type="slidenum">
              <a:rPr lang="es-CO" smtClean="0"/>
              <a:t>‹Nº›</a:t>
            </a:fld>
            <a:endParaRPr lang="es-CO"/>
          </a:p>
        </p:txBody>
      </p:sp>
    </p:spTree>
    <p:extLst>
      <p:ext uri="{BB962C8B-B14F-4D97-AF65-F5344CB8AC3E}">
        <p14:creationId xmlns:p14="http://schemas.microsoft.com/office/powerpoint/2010/main" val="616063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72687611-C161-41B8-B0FA-F8E8F080F4B8}" type="datetimeFigureOut">
              <a:rPr lang="es-CO" smtClean="0"/>
              <a:t>29/03/2022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59EB710E-C5D3-4CEC-8A6A-4581F5076B0C}" type="slidenum">
              <a:rPr lang="es-CO" smtClean="0"/>
              <a:t>‹Nº›</a:t>
            </a:fld>
            <a:endParaRPr lang="es-CO"/>
          </a:p>
        </p:txBody>
      </p:sp>
    </p:spTree>
    <p:extLst>
      <p:ext uri="{BB962C8B-B14F-4D97-AF65-F5344CB8AC3E}">
        <p14:creationId xmlns:p14="http://schemas.microsoft.com/office/powerpoint/2010/main" val="18363355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72687611-C161-41B8-B0FA-F8E8F080F4B8}" type="datetimeFigureOut">
              <a:rPr lang="es-CO" smtClean="0"/>
              <a:t>29/03/2022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59EB710E-C5D3-4CEC-8A6A-4581F5076B0C}" type="slidenum">
              <a:rPr lang="es-CO" smtClean="0"/>
              <a:t>‹Nº›</a:t>
            </a:fld>
            <a:endParaRPr lang="es-CO"/>
          </a:p>
        </p:txBody>
      </p:sp>
    </p:spTree>
    <p:extLst>
      <p:ext uri="{BB962C8B-B14F-4D97-AF65-F5344CB8AC3E}">
        <p14:creationId xmlns:p14="http://schemas.microsoft.com/office/powerpoint/2010/main" val="2997298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s://pxhere.com/es/photo/1255258"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extLst>
              <a:ext uri="{837473B0-CC2E-450A-ABE3-18F120FF3D39}">
                <a1611:picAttrSrcUrl xmlns:a1611="http://schemas.microsoft.com/office/drawing/2016/11/main" r:id="rId14"/>
              </a:ext>
            </a:extLst>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687611-C161-41B8-B0FA-F8E8F080F4B8}" type="datetimeFigureOut">
              <a:rPr lang="es-CO" smtClean="0"/>
              <a:t>29/03/2022</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EB710E-C5D3-4CEC-8A6A-4581F5076B0C}" type="slidenum">
              <a:rPr lang="es-CO" smtClean="0"/>
              <a:t>‹Nº›</a:t>
            </a:fld>
            <a:endParaRPr lang="es-CO"/>
          </a:p>
        </p:txBody>
      </p:sp>
    </p:spTree>
    <p:extLst>
      <p:ext uri="{BB962C8B-B14F-4D97-AF65-F5344CB8AC3E}">
        <p14:creationId xmlns:p14="http://schemas.microsoft.com/office/powerpoint/2010/main" val="36209620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teresadientedeleon.blogspot.com/2016/12/el-texto-argumentativo-o-argumentacion.html" TargetMode="External"/><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hyperlink" Target="https://creativecommons.org/licenses/by-nc-sa/3.0/"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pxhere.com/es/photo/174406" TargetMode="External"/><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836712"/>
            <a:ext cx="7772400" cy="1584175"/>
          </a:xfrm>
          <a:solidFill>
            <a:schemeClr val="tx1"/>
          </a:solidFill>
        </p:spPr>
        <p:txBody>
          <a:bodyPr>
            <a:normAutofit/>
          </a:bodyPr>
          <a:lstStyle/>
          <a:p>
            <a:r>
              <a:rPr lang="es-CO" sz="3600" b="1" dirty="0">
                <a:solidFill>
                  <a:schemeClr val="bg1"/>
                </a:solidFill>
                <a:latin typeface="Comic Sans MS" pitchFamily="66" charset="0"/>
                <a:cs typeface="Arial" pitchFamily="34" charset="0"/>
              </a:rPr>
              <a:t>LA INVESTIGACIÓN</a:t>
            </a:r>
          </a:p>
        </p:txBody>
      </p:sp>
      <p:sp>
        <p:nvSpPr>
          <p:cNvPr id="3" name="2 Subtítulo"/>
          <p:cNvSpPr>
            <a:spLocks noGrp="1"/>
          </p:cNvSpPr>
          <p:nvPr>
            <p:ph type="subTitle" idx="1"/>
          </p:nvPr>
        </p:nvSpPr>
        <p:spPr>
          <a:xfrm>
            <a:off x="1619672" y="5915584"/>
            <a:ext cx="6400800" cy="694928"/>
          </a:xfrm>
        </p:spPr>
        <p:txBody>
          <a:bodyPr/>
          <a:lstStyle/>
          <a:p>
            <a:pPr algn="just"/>
            <a:r>
              <a:rPr lang="es-CO" sz="1400" dirty="0">
                <a:solidFill>
                  <a:srgbClr val="FFFF00"/>
                </a:solidFill>
                <a:latin typeface="Arial" pitchFamily="34" charset="0"/>
                <a:cs typeface="Arial" pitchFamily="34" charset="0"/>
              </a:rPr>
              <a:t>Basado en el libro “ Cómo convertirse en un hábil investigador” de Wayne Booth, Gregory Colomb y Joseph Willians</a:t>
            </a:r>
            <a:r>
              <a:rPr lang="es-CO" sz="1400" dirty="0">
                <a:latin typeface="Arial" pitchFamily="34" charset="0"/>
                <a:cs typeface="Arial" pitchFamily="34" charset="0"/>
              </a:rPr>
              <a:t>.</a:t>
            </a:r>
          </a:p>
        </p:txBody>
      </p:sp>
      <p:pic>
        <p:nvPicPr>
          <p:cNvPr id="1026" name="Picture 2" descr="C:\Users\pfragal\AppData\Local\Microsoft\Windows\Temporary Internet Files\Content.IE5\NX4PZTDP\MP900399348[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00738" y="3186544"/>
            <a:ext cx="1712573" cy="214123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pfragal\AppData\Local\Microsoft\Windows\Temporary Internet Files\Content.IE5\3BLLB3GF\MC90040427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29168" y="3356152"/>
            <a:ext cx="1942207" cy="2162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71193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tx1"/>
          </a:solidFill>
        </p:spPr>
        <p:txBody>
          <a:bodyPr vert="horz" lIns="91440" tIns="45720" rIns="91440" bIns="45720" rtlCol="0" anchor="ctr">
            <a:normAutofit/>
          </a:bodyPr>
          <a:lstStyle/>
          <a:p>
            <a:r>
              <a:rPr lang="es-CO" sz="3600" b="1" dirty="0">
                <a:solidFill>
                  <a:schemeClr val="bg1"/>
                </a:solidFill>
                <a:latin typeface="Comic Sans MS" pitchFamily="66" charset="0"/>
                <a:cs typeface="Arial" pitchFamily="34" charset="0"/>
              </a:rPr>
              <a:t>COMENTARIOS</a:t>
            </a:r>
          </a:p>
        </p:txBody>
      </p:sp>
      <p:sp>
        <p:nvSpPr>
          <p:cNvPr id="3" name="2 Marcador de contenido"/>
          <p:cNvSpPr>
            <a:spLocks noGrp="1"/>
          </p:cNvSpPr>
          <p:nvPr>
            <p:ph idx="1"/>
          </p:nvPr>
        </p:nvSpPr>
        <p:spPr>
          <a:xfrm>
            <a:off x="457200" y="1600200"/>
            <a:ext cx="5698976" cy="4525963"/>
          </a:xfrm>
          <a:pattFill prst="pct5">
            <a:fgClr>
              <a:schemeClr val="accent1"/>
            </a:fgClr>
            <a:bgClr>
              <a:srgbClr val="FFFF99"/>
            </a:bgClr>
          </a:pattFill>
        </p:spPr>
        <p:txBody>
          <a:bodyPr>
            <a:normAutofit fontScale="92500" lnSpcReduction="10000"/>
          </a:bodyPr>
          <a:lstStyle/>
          <a:p>
            <a:pPr algn="just"/>
            <a:r>
              <a:rPr lang="es-CO" sz="2600" dirty="0">
                <a:latin typeface="Comic Sans MS" pitchFamily="66" charset="0"/>
              </a:rPr>
              <a:t>Los investigadores no proceden de una manera lineal. </a:t>
            </a:r>
          </a:p>
          <a:p>
            <a:pPr algn="just"/>
            <a:r>
              <a:rPr lang="es-CO" sz="2600" dirty="0">
                <a:latin typeface="Comic Sans MS" pitchFamily="66" charset="0"/>
              </a:rPr>
              <a:t>La investigación avanza y retrocede</a:t>
            </a:r>
          </a:p>
          <a:p>
            <a:pPr algn="just"/>
            <a:r>
              <a:rPr lang="es-CO" sz="2600" dirty="0">
                <a:latin typeface="Comic Sans MS" pitchFamily="66" charset="0"/>
              </a:rPr>
              <a:t>Se  pueden anticipar etapas no iniciadas</a:t>
            </a:r>
          </a:p>
          <a:p>
            <a:pPr algn="just"/>
            <a:r>
              <a:rPr lang="es-CO" sz="2600" dirty="0">
                <a:latin typeface="Comic Sans MS" pitchFamily="66" charset="0"/>
              </a:rPr>
              <a:t>La manera de plantear preguntas sobre un tema prepara al investigador para escribir un borrador</a:t>
            </a:r>
          </a:p>
          <a:p>
            <a:pPr algn="just"/>
            <a:r>
              <a:rPr lang="es-CO" sz="2600" dirty="0">
                <a:latin typeface="Comic Sans MS" pitchFamily="66" charset="0"/>
              </a:rPr>
              <a:t>Los investigadores deben trabajar simultáneamente en diferentes etapas de su proyecto</a:t>
            </a:r>
          </a:p>
          <a:p>
            <a:endParaRPr lang="es-CO" dirty="0">
              <a:latin typeface="Comic Sans MS" pitchFamily="66" charset="0"/>
            </a:endParaRPr>
          </a:p>
        </p:txBody>
      </p:sp>
      <p:pic>
        <p:nvPicPr>
          <p:cNvPr id="2050" name="Picture 2" descr="C:\Users\pfragal\AppData\Local\Microsoft\Windows\Temporary Internet Files\Content.IE5\3BLLB3GF\MP90044301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2611194"/>
            <a:ext cx="2380470" cy="1897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111441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wipe(down)">
                                      <p:cBhvr>
                                        <p:cTn id="14" dur="580">
                                          <p:stCondLst>
                                            <p:cond delay="0"/>
                                          </p:stCondLst>
                                        </p:cTn>
                                        <p:tgtEl>
                                          <p:spTgt spid="2050"/>
                                        </p:tgtEl>
                                      </p:cBhvr>
                                    </p:animEffect>
                                    <p:anim calcmode="lin" valueType="num">
                                      <p:cBhvr>
                                        <p:cTn id="15" dur="1822" tmFilter="0,0; 0.14,0.36; 0.43,0.73; 0.71,0.91; 1.0,1.0">
                                          <p:stCondLst>
                                            <p:cond delay="0"/>
                                          </p:stCondLst>
                                        </p:cTn>
                                        <p:tgtEl>
                                          <p:spTgt spid="2050"/>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050"/>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050"/>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050"/>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050"/>
                                        </p:tgtEl>
                                        <p:attrNameLst>
                                          <p:attrName>ppt_y</p:attrName>
                                        </p:attrNameLst>
                                      </p:cBhvr>
                                      <p:tavLst>
                                        <p:tav tm="0" fmla="#ppt_y-sin(pi*$)/81">
                                          <p:val>
                                            <p:fltVal val="0"/>
                                          </p:val>
                                        </p:tav>
                                        <p:tav tm="100000">
                                          <p:val>
                                            <p:fltVal val="1"/>
                                          </p:val>
                                        </p:tav>
                                      </p:tavLst>
                                    </p:anim>
                                    <p:animScale>
                                      <p:cBhvr>
                                        <p:cTn id="20" dur="26">
                                          <p:stCondLst>
                                            <p:cond delay="650"/>
                                          </p:stCondLst>
                                        </p:cTn>
                                        <p:tgtEl>
                                          <p:spTgt spid="2050"/>
                                        </p:tgtEl>
                                      </p:cBhvr>
                                      <p:to x="100000" y="60000"/>
                                    </p:animScale>
                                    <p:animScale>
                                      <p:cBhvr>
                                        <p:cTn id="21" dur="166" decel="50000">
                                          <p:stCondLst>
                                            <p:cond delay="676"/>
                                          </p:stCondLst>
                                        </p:cTn>
                                        <p:tgtEl>
                                          <p:spTgt spid="2050"/>
                                        </p:tgtEl>
                                      </p:cBhvr>
                                      <p:to x="100000" y="100000"/>
                                    </p:animScale>
                                    <p:animScale>
                                      <p:cBhvr>
                                        <p:cTn id="22" dur="26">
                                          <p:stCondLst>
                                            <p:cond delay="1312"/>
                                          </p:stCondLst>
                                        </p:cTn>
                                        <p:tgtEl>
                                          <p:spTgt spid="2050"/>
                                        </p:tgtEl>
                                      </p:cBhvr>
                                      <p:to x="100000" y="80000"/>
                                    </p:animScale>
                                    <p:animScale>
                                      <p:cBhvr>
                                        <p:cTn id="23" dur="166" decel="50000">
                                          <p:stCondLst>
                                            <p:cond delay="1338"/>
                                          </p:stCondLst>
                                        </p:cTn>
                                        <p:tgtEl>
                                          <p:spTgt spid="2050"/>
                                        </p:tgtEl>
                                      </p:cBhvr>
                                      <p:to x="100000" y="100000"/>
                                    </p:animScale>
                                    <p:animScale>
                                      <p:cBhvr>
                                        <p:cTn id="24" dur="26">
                                          <p:stCondLst>
                                            <p:cond delay="1642"/>
                                          </p:stCondLst>
                                        </p:cTn>
                                        <p:tgtEl>
                                          <p:spTgt spid="2050"/>
                                        </p:tgtEl>
                                      </p:cBhvr>
                                      <p:to x="100000" y="90000"/>
                                    </p:animScale>
                                    <p:animScale>
                                      <p:cBhvr>
                                        <p:cTn id="25" dur="166" decel="50000">
                                          <p:stCondLst>
                                            <p:cond delay="1668"/>
                                          </p:stCondLst>
                                        </p:cTn>
                                        <p:tgtEl>
                                          <p:spTgt spid="2050"/>
                                        </p:tgtEl>
                                      </p:cBhvr>
                                      <p:to x="100000" y="100000"/>
                                    </p:animScale>
                                    <p:animScale>
                                      <p:cBhvr>
                                        <p:cTn id="26" dur="26">
                                          <p:stCondLst>
                                            <p:cond delay="1808"/>
                                          </p:stCondLst>
                                        </p:cTn>
                                        <p:tgtEl>
                                          <p:spTgt spid="2050"/>
                                        </p:tgtEl>
                                      </p:cBhvr>
                                      <p:to x="100000" y="95000"/>
                                    </p:animScale>
                                    <p:animScale>
                                      <p:cBhvr>
                                        <p:cTn id="27" dur="166" decel="50000">
                                          <p:stCondLst>
                                            <p:cond delay="1834"/>
                                          </p:stCondLst>
                                        </p:cTn>
                                        <p:tgtEl>
                                          <p:spTgt spid="2050"/>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
                                            <p:bg/>
                                          </p:spTgt>
                                        </p:tgtEl>
                                        <p:attrNameLst>
                                          <p:attrName>style.visibility</p:attrName>
                                        </p:attrNameLst>
                                      </p:cBhvr>
                                      <p:to>
                                        <p:strVal val="visible"/>
                                      </p:to>
                                    </p:set>
                                    <p:animEffect transition="in" filter="randombar(horizontal)">
                                      <p:cBhvr>
                                        <p:cTn id="32" dur="500"/>
                                        <p:tgtEl>
                                          <p:spTgt spid="3">
                                            <p:bg/>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37" dur="500"/>
                                        <p:tgtEl>
                                          <p:spTgt spid="3">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42" dur="500"/>
                                        <p:tgtEl>
                                          <p:spTgt spid="3">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47" dur="500"/>
                                        <p:tgtEl>
                                          <p:spTgt spid="3">
                                            <p:txEl>
                                              <p:pRg st="2" end="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52" dur="500"/>
                                        <p:tgtEl>
                                          <p:spTgt spid="3">
                                            <p:txEl>
                                              <p:pRg st="3" end="3"/>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grpId="0" nodeType="clickEffect">
                                  <p:stCondLst>
                                    <p:cond delay="0"/>
                                  </p:stCondLst>
                                  <p:childTnLst>
                                    <p:set>
                                      <p:cBhvr>
                                        <p:cTn id="5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5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tx1"/>
          </a:solidFill>
        </p:spPr>
        <p:txBody>
          <a:bodyPr vert="horz" lIns="91440" tIns="45720" rIns="91440" bIns="45720" rtlCol="0" anchor="ctr">
            <a:normAutofit fontScale="90000"/>
          </a:bodyPr>
          <a:lstStyle/>
          <a:p>
            <a:r>
              <a:rPr lang="es-CO" sz="3600" b="1" dirty="0">
                <a:solidFill>
                  <a:schemeClr val="bg1"/>
                </a:solidFill>
                <a:latin typeface="Comic Sans MS" pitchFamily="66" charset="0"/>
                <a:cs typeface="Arial" pitchFamily="34" charset="0"/>
              </a:rPr>
              <a:t>DEL TEMA RESTRINGIDO A LAS PREGUNTAS</a:t>
            </a:r>
          </a:p>
        </p:txBody>
      </p:sp>
      <p:sp>
        <p:nvSpPr>
          <p:cNvPr id="3" name="2 Marcador de contenido"/>
          <p:cNvSpPr>
            <a:spLocks noGrp="1"/>
          </p:cNvSpPr>
          <p:nvPr>
            <p:ph idx="1"/>
          </p:nvPr>
        </p:nvSpPr>
        <p:spPr>
          <a:xfrm>
            <a:off x="457200" y="1772816"/>
            <a:ext cx="5554960" cy="4525963"/>
          </a:xfrm>
          <a:solidFill>
            <a:srgbClr val="996633">
              <a:alpha val="72000"/>
            </a:srgbClr>
          </a:solidFill>
        </p:spPr>
        <p:txBody>
          <a:bodyPr>
            <a:normAutofit lnSpcReduction="10000"/>
          </a:bodyPr>
          <a:lstStyle/>
          <a:p>
            <a:pPr algn="just"/>
            <a:r>
              <a:rPr lang="es-CO" sz="2400" dirty="0">
                <a:latin typeface="Comic Sans MS" pitchFamily="66" charset="0"/>
              </a:rPr>
              <a:t>En esta etapa se buscarán distintas fuentes de información y se compararán los hallazgos para identificar diferencias y similitudes.</a:t>
            </a:r>
          </a:p>
          <a:p>
            <a:pPr marL="0" indent="0" algn="just">
              <a:buNone/>
            </a:pPr>
            <a:endParaRPr lang="es-CO" sz="2400" dirty="0">
              <a:latin typeface="Comic Sans MS" pitchFamily="66" charset="0"/>
            </a:endParaRPr>
          </a:p>
          <a:p>
            <a:pPr algn="just"/>
            <a:r>
              <a:rPr lang="es-CO" sz="2400" dirty="0">
                <a:latin typeface="Comic Sans MS" pitchFamily="66" charset="0"/>
              </a:rPr>
              <a:t>En este ejercicio debe encontrar diversas preguntas para responder</a:t>
            </a:r>
          </a:p>
          <a:p>
            <a:pPr marL="0" indent="0" algn="just">
              <a:buNone/>
            </a:pPr>
            <a:endParaRPr lang="es-CO" sz="2400" dirty="0">
              <a:latin typeface="Comic Sans MS" pitchFamily="66" charset="0"/>
            </a:endParaRPr>
          </a:p>
          <a:p>
            <a:pPr algn="just"/>
            <a:r>
              <a:rPr lang="es-CO" sz="2400" dirty="0">
                <a:latin typeface="Comic Sans MS" pitchFamily="66" charset="0"/>
              </a:rPr>
              <a:t>Como conclusión se recomienda escribir un ensayo sobre lo encontrado.</a:t>
            </a:r>
          </a:p>
          <a:p>
            <a:pPr algn="just"/>
            <a:endParaRPr lang="es-CO" dirty="0">
              <a:latin typeface="Comic Sans MS" pitchFamily="66" charset="0"/>
            </a:endParaRPr>
          </a:p>
          <a:p>
            <a:pPr algn="just"/>
            <a:endParaRPr lang="es-CO" dirty="0">
              <a:latin typeface="Comic Sans MS" pitchFamily="66" charset="0"/>
            </a:endParaRPr>
          </a:p>
        </p:txBody>
      </p:sp>
      <p:pic>
        <p:nvPicPr>
          <p:cNvPr id="8194" name="Picture 2" descr="C:\Users\pfragal\AppData\Local\Microsoft\Windows\Temporary Internet Files\Content.IE5\3BLLB3GF\MC900437615[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2132856"/>
            <a:ext cx="1806575"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37780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8194"/>
                                        </p:tgtEl>
                                        <p:attrNameLst>
                                          <p:attrName>style.visibility</p:attrName>
                                        </p:attrNameLst>
                                      </p:cBhvr>
                                      <p:to>
                                        <p:strVal val="visible"/>
                                      </p:to>
                                    </p:set>
                                    <p:animEffect transition="in" filter="wipe(down)">
                                      <p:cBhvr>
                                        <p:cTn id="12" dur="580">
                                          <p:stCondLst>
                                            <p:cond delay="0"/>
                                          </p:stCondLst>
                                        </p:cTn>
                                        <p:tgtEl>
                                          <p:spTgt spid="8194"/>
                                        </p:tgtEl>
                                      </p:cBhvr>
                                    </p:animEffect>
                                    <p:anim calcmode="lin" valueType="num">
                                      <p:cBhvr>
                                        <p:cTn id="13" dur="1822" tmFilter="0,0; 0.14,0.36; 0.43,0.73; 0.71,0.91; 1.0,1.0">
                                          <p:stCondLst>
                                            <p:cond delay="0"/>
                                          </p:stCondLst>
                                        </p:cTn>
                                        <p:tgtEl>
                                          <p:spTgt spid="8194"/>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8194"/>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8194"/>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8194"/>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8194"/>
                                        </p:tgtEl>
                                        <p:attrNameLst>
                                          <p:attrName>ppt_y</p:attrName>
                                        </p:attrNameLst>
                                      </p:cBhvr>
                                      <p:tavLst>
                                        <p:tav tm="0" fmla="#ppt_y-sin(pi*$)/81">
                                          <p:val>
                                            <p:fltVal val="0"/>
                                          </p:val>
                                        </p:tav>
                                        <p:tav tm="100000">
                                          <p:val>
                                            <p:fltVal val="1"/>
                                          </p:val>
                                        </p:tav>
                                      </p:tavLst>
                                    </p:anim>
                                    <p:animScale>
                                      <p:cBhvr>
                                        <p:cTn id="18" dur="26">
                                          <p:stCondLst>
                                            <p:cond delay="650"/>
                                          </p:stCondLst>
                                        </p:cTn>
                                        <p:tgtEl>
                                          <p:spTgt spid="8194"/>
                                        </p:tgtEl>
                                      </p:cBhvr>
                                      <p:to x="100000" y="60000"/>
                                    </p:animScale>
                                    <p:animScale>
                                      <p:cBhvr>
                                        <p:cTn id="19" dur="166" decel="50000">
                                          <p:stCondLst>
                                            <p:cond delay="676"/>
                                          </p:stCondLst>
                                        </p:cTn>
                                        <p:tgtEl>
                                          <p:spTgt spid="8194"/>
                                        </p:tgtEl>
                                      </p:cBhvr>
                                      <p:to x="100000" y="100000"/>
                                    </p:animScale>
                                    <p:animScale>
                                      <p:cBhvr>
                                        <p:cTn id="20" dur="26">
                                          <p:stCondLst>
                                            <p:cond delay="1312"/>
                                          </p:stCondLst>
                                        </p:cTn>
                                        <p:tgtEl>
                                          <p:spTgt spid="8194"/>
                                        </p:tgtEl>
                                      </p:cBhvr>
                                      <p:to x="100000" y="80000"/>
                                    </p:animScale>
                                    <p:animScale>
                                      <p:cBhvr>
                                        <p:cTn id="21" dur="166" decel="50000">
                                          <p:stCondLst>
                                            <p:cond delay="1338"/>
                                          </p:stCondLst>
                                        </p:cTn>
                                        <p:tgtEl>
                                          <p:spTgt spid="8194"/>
                                        </p:tgtEl>
                                      </p:cBhvr>
                                      <p:to x="100000" y="100000"/>
                                    </p:animScale>
                                    <p:animScale>
                                      <p:cBhvr>
                                        <p:cTn id="22" dur="26">
                                          <p:stCondLst>
                                            <p:cond delay="1642"/>
                                          </p:stCondLst>
                                        </p:cTn>
                                        <p:tgtEl>
                                          <p:spTgt spid="8194"/>
                                        </p:tgtEl>
                                      </p:cBhvr>
                                      <p:to x="100000" y="90000"/>
                                    </p:animScale>
                                    <p:animScale>
                                      <p:cBhvr>
                                        <p:cTn id="23" dur="166" decel="50000">
                                          <p:stCondLst>
                                            <p:cond delay="1668"/>
                                          </p:stCondLst>
                                        </p:cTn>
                                        <p:tgtEl>
                                          <p:spTgt spid="8194"/>
                                        </p:tgtEl>
                                      </p:cBhvr>
                                      <p:to x="100000" y="100000"/>
                                    </p:animScale>
                                    <p:animScale>
                                      <p:cBhvr>
                                        <p:cTn id="24" dur="26">
                                          <p:stCondLst>
                                            <p:cond delay="1808"/>
                                          </p:stCondLst>
                                        </p:cTn>
                                        <p:tgtEl>
                                          <p:spTgt spid="8194"/>
                                        </p:tgtEl>
                                      </p:cBhvr>
                                      <p:to x="100000" y="95000"/>
                                    </p:animScale>
                                    <p:animScale>
                                      <p:cBhvr>
                                        <p:cTn id="25" dur="166" decel="50000">
                                          <p:stCondLst>
                                            <p:cond delay="1834"/>
                                          </p:stCondLst>
                                        </p:cTn>
                                        <p:tgtEl>
                                          <p:spTgt spid="8194"/>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bg/>
                                          </p:spTgt>
                                        </p:tgtEl>
                                        <p:attrNameLst>
                                          <p:attrName>style.visibility</p:attrName>
                                        </p:attrNameLst>
                                      </p:cBhvr>
                                      <p:to>
                                        <p:strVal val="visible"/>
                                      </p:to>
                                    </p:set>
                                    <p:anim calcmode="lin" valueType="num">
                                      <p:cBhvr additive="base">
                                        <p:cTn id="30"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1"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0" end="0"/>
                                            </p:txEl>
                                          </p:spTgt>
                                        </p:tgtEl>
                                        <p:attrNameLst>
                                          <p:attrName>style.visibility</p:attrName>
                                        </p:attrNameLst>
                                      </p:cBhvr>
                                      <p:to>
                                        <p:strVal val="visible"/>
                                      </p:to>
                                    </p:set>
                                    <p:anim calcmode="lin" valueType="num">
                                      <p:cBhvr additive="base">
                                        <p:cTn id="36"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2" end="2"/>
                                            </p:txEl>
                                          </p:spTgt>
                                        </p:tgtEl>
                                        <p:attrNameLst>
                                          <p:attrName>style.visibility</p:attrName>
                                        </p:attrNameLst>
                                      </p:cBhvr>
                                      <p:to>
                                        <p:strVal val="visible"/>
                                      </p:to>
                                    </p:set>
                                    <p:anim calcmode="lin" valueType="num">
                                      <p:cBhvr additive="base">
                                        <p:cTn id="4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4" end="4"/>
                                            </p:txEl>
                                          </p:spTgt>
                                        </p:tgtEl>
                                        <p:attrNameLst>
                                          <p:attrName>style.visibility</p:attrName>
                                        </p:attrNameLst>
                                      </p:cBhvr>
                                      <p:to>
                                        <p:strVal val="visible"/>
                                      </p:to>
                                    </p:set>
                                    <p:anim calcmode="lin" valueType="num">
                                      <p:cBhvr additive="base">
                                        <p:cTn id="4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274638"/>
            <a:ext cx="6624736" cy="1143000"/>
          </a:xfrm>
          <a:solidFill>
            <a:schemeClr val="tx1"/>
          </a:solidFill>
        </p:spPr>
        <p:txBody>
          <a:bodyPr vert="horz" lIns="91440" tIns="45720" rIns="91440" bIns="45720" rtlCol="0" anchor="ctr">
            <a:normAutofit fontScale="90000"/>
          </a:bodyPr>
          <a:lstStyle/>
          <a:p>
            <a:r>
              <a:rPr lang="es-CO" sz="3600" b="1" dirty="0">
                <a:solidFill>
                  <a:schemeClr val="bg1"/>
                </a:solidFill>
                <a:latin typeface="Comic Sans MS" pitchFamily="66" charset="0"/>
                <a:cs typeface="Arial" pitchFamily="34" charset="0"/>
              </a:rPr>
              <a:t>DE UNA PREGUNTA A SU SIGNIFICADO  </a:t>
            </a:r>
          </a:p>
        </p:txBody>
      </p:sp>
      <p:sp>
        <p:nvSpPr>
          <p:cNvPr id="3" name="2 Marcador de contenido"/>
          <p:cNvSpPr>
            <a:spLocks noGrp="1"/>
          </p:cNvSpPr>
          <p:nvPr>
            <p:ph idx="1"/>
          </p:nvPr>
        </p:nvSpPr>
        <p:spPr>
          <a:solidFill>
            <a:srgbClr val="FFCCFF"/>
          </a:solidFill>
        </p:spPr>
        <p:txBody>
          <a:bodyPr>
            <a:normAutofit lnSpcReduction="10000"/>
          </a:bodyPr>
          <a:lstStyle/>
          <a:p>
            <a:pPr algn="just"/>
            <a:r>
              <a:rPr lang="es-CO" dirty="0">
                <a:latin typeface="Comic Sans MS" pitchFamily="66" charset="0"/>
              </a:rPr>
              <a:t>Dele un nombre a su tema</a:t>
            </a:r>
          </a:p>
          <a:p>
            <a:pPr algn="just"/>
            <a:r>
              <a:rPr lang="es-CO" sz="1600" dirty="0">
                <a:latin typeface="Comic Sans MS" pitchFamily="66" charset="0"/>
              </a:rPr>
              <a:t>“</a:t>
            </a:r>
            <a:r>
              <a:rPr lang="es-CO" dirty="0">
                <a:latin typeface="Comic Sans MS" pitchFamily="66" charset="0"/>
              </a:rPr>
              <a:t> </a:t>
            </a:r>
            <a:r>
              <a:rPr lang="es-CO" sz="1600" dirty="0">
                <a:latin typeface="Comic Sans MS" pitchFamily="66" charset="0"/>
              </a:rPr>
              <a:t>Estoy aprendiendo acerca de /trabajando sobre/estudiando”</a:t>
            </a:r>
          </a:p>
          <a:p>
            <a:pPr algn="just"/>
            <a:r>
              <a:rPr lang="es-CO" sz="1600" dirty="0">
                <a:latin typeface="Comic Sans MS" pitchFamily="66" charset="0"/>
              </a:rPr>
              <a:t>Estoy estudiando los procesos de reparación de los sistemas de enfriamiento</a:t>
            </a:r>
          </a:p>
          <a:p>
            <a:pPr algn="just"/>
            <a:r>
              <a:rPr lang="es-CO" dirty="0">
                <a:latin typeface="Comic Sans MS" pitchFamily="66" charset="0"/>
              </a:rPr>
              <a:t>Sugiera una pregunta</a:t>
            </a:r>
          </a:p>
          <a:p>
            <a:pPr algn="just"/>
            <a:r>
              <a:rPr lang="es-CO" sz="1600" dirty="0">
                <a:latin typeface="Comic Sans MS" pitchFamily="66" charset="0"/>
              </a:rPr>
              <a:t>Ahora debe llenar un espacio con un sujeto y un verbo </a:t>
            </a:r>
          </a:p>
          <a:p>
            <a:pPr algn="just"/>
            <a:r>
              <a:rPr lang="es-CO" sz="1600" dirty="0">
                <a:latin typeface="Comic Sans MS" pitchFamily="66" charset="0"/>
              </a:rPr>
              <a:t>Estoy estudiando los procesos de reparación de los sistemas de enfriamiento porque trato de descubrir cómo los reparadores expertos analizan las fallas. </a:t>
            </a:r>
          </a:p>
          <a:p>
            <a:pPr algn="just"/>
            <a:r>
              <a:rPr lang="es-CO" dirty="0">
                <a:latin typeface="Comic Sans MS" pitchFamily="66" charset="0"/>
              </a:rPr>
              <a:t>Motive la pregunta</a:t>
            </a:r>
          </a:p>
          <a:p>
            <a:pPr algn="just"/>
            <a:r>
              <a:rPr lang="es-CO" sz="1700" dirty="0">
                <a:latin typeface="Comic Sans MS" pitchFamily="66" charset="0"/>
              </a:rPr>
              <a:t>Debe agregar otra pregunta para comprender cómo o por qué o si.</a:t>
            </a:r>
            <a:r>
              <a:rPr lang="es-CO" sz="1800" dirty="0">
                <a:latin typeface="Comic Sans MS" pitchFamily="66" charset="0"/>
              </a:rPr>
              <a:t> </a:t>
            </a:r>
          </a:p>
          <a:p>
            <a:pPr algn="just"/>
            <a:r>
              <a:rPr lang="es-CO" sz="1600" dirty="0">
                <a:latin typeface="Comic Sans MS" pitchFamily="66" charset="0"/>
              </a:rPr>
              <a:t>Estoy estudiando los procesos de reparación de los sistemas de enfriamiento porque trato de descubrir cómo los reparadores expertos analizan las fallas para comprender cómo diseñar un sistema automatizado que pueda diagnosticar e impedir fallas. </a:t>
            </a:r>
          </a:p>
        </p:txBody>
      </p:sp>
    </p:spTree>
    <p:extLst>
      <p:ext uri="{BB962C8B-B14F-4D97-AF65-F5344CB8AC3E}">
        <p14:creationId xmlns:p14="http://schemas.microsoft.com/office/powerpoint/2010/main" val="356858616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wheel(1)">
                                      <p:cBhvr>
                                        <p:cTn id="14" dur="2000"/>
                                        <p:tgtEl>
                                          <p:spTgt spid="3">
                                            <p:bg/>
                                          </p:spTgt>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wheel(1)">
                                      <p:cBhvr>
                                        <p:cTn id="19" dur="2000"/>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wheel(1)">
                                      <p:cBhvr>
                                        <p:cTn id="24" dur="20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wheel(1)">
                                      <p:cBhvr>
                                        <p:cTn id="29" dur="2000"/>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grpId="0"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wheel(1)">
                                      <p:cBhvr>
                                        <p:cTn id="34" dur="20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1" presetClass="entr" presetSubtype="1"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wheel(1)">
                                      <p:cBhvr>
                                        <p:cTn id="39" dur="2000"/>
                                        <p:tgtEl>
                                          <p:spTgt spid="3">
                                            <p:txEl>
                                              <p:pRg st="4" end="4"/>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1" presetClass="entr" presetSubtype="1" fill="hold" grpId="0"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Effect transition="in" filter="wheel(1)">
                                      <p:cBhvr>
                                        <p:cTn id="44" dur="2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1" presetClass="entr" presetSubtype="1"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wheel(1)">
                                      <p:cBhvr>
                                        <p:cTn id="49" dur="2000"/>
                                        <p:tgtEl>
                                          <p:spTgt spid="3">
                                            <p:txEl>
                                              <p:pRg st="6" end="6"/>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21" presetClass="entr" presetSubtype="1" fill="hold" grpId="0"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Effect transition="in" filter="wheel(1)">
                                      <p:cBhvr>
                                        <p:cTn id="54" dur="2000"/>
                                        <p:tgtEl>
                                          <p:spTgt spid="3">
                                            <p:txEl>
                                              <p:pRg st="7" end="7"/>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21" presetClass="entr" presetSubtype="1" fill="hold" grpId="0" nodeType="click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animEffect transition="in" filter="wheel(1)">
                                      <p:cBhvr>
                                        <p:cTn id="59"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600200"/>
            <a:ext cx="5832648" cy="4525963"/>
          </a:xfrm>
          <a:pattFill prst="pct5">
            <a:fgClr>
              <a:schemeClr val="tx1"/>
            </a:fgClr>
            <a:bgClr>
              <a:srgbClr val="CCFF66"/>
            </a:bgClr>
          </a:pattFill>
        </p:spPr>
        <p:txBody>
          <a:bodyPr>
            <a:normAutofit/>
          </a:bodyPr>
          <a:lstStyle/>
          <a:p>
            <a:pPr marL="0" indent="0" algn="just">
              <a:buNone/>
            </a:pPr>
            <a:endParaRPr lang="es-CO" dirty="0">
              <a:latin typeface="Arial" pitchFamily="34" charset="0"/>
              <a:cs typeface="Arial" pitchFamily="34" charset="0"/>
            </a:endParaRPr>
          </a:p>
          <a:p>
            <a:pPr marL="0" indent="0" algn="just">
              <a:buNone/>
            </a:pPr>
            <a:r>
              <a:rPr lang="es-CO" sz="3000" dirty="0">
                <a:latin typeface="Arial" pitchFamily="34" charset="0"/>
                <a:cs typeface="Arial" pitchFamily="34" charset="0"/>
              </a:rPr>
              <a:t>Una forma de acercarse a una respuesta apropiada para la pregunta de investigación es organizar los materiales de modo que le ayude a descubrir en ellos algún patrón o implicación, y formular una </a:t>
            </a:r>
            <a:r>
              <a:rPr lang="es-CO" sz="3000" dirty="0">
                <a:solidFill>
                  <a:srgbClr val="FF0000"/>
                </a:solidFill>
                <a:latin typeface="Arial" pitchFamily="34" charset="0"/>
                <a:cs typeface="Arial" pitchFamily="34" charset="0"/>
              </a:rPr>
              <a:t>afirmación que crea que puede justificar</a:t>
            </a:r>
          </a:p>
        </p:txBody>
      </p:sp>
      <p:sp>
        <p:nvSpPr>
          <p:cNvPr id="4" name="1 Título"/>
          <p:cNvSpPr>
            <a:spLocks noGrp="1"/>
          </p:cNvSpPr>
          <p:nvPr>
            <p:ph type="title"/>
          </p:nvPr>
        </p:nvSpPr>
        <p:spPr>
          <a:solidFill>
            <a:schemeClr val="tx1"/>
          </a:solidFill>
        </p:spPr>
        <p:txBody>
          <a:bodyPr vert="horz" lIns="91440" tIns="45720" rIns="91440" bIns="45720" rtlCol="0" anchor="ctr">
            <a:normAutofit/>
          </a:bodyPr>
          <a:lstStyle/>
          <a:p>
            <a:r>
              <a:rPr lang="es-CO" sz="3600" b="1" dirty="0">
                <a:solidFill>
                  <a:schemeClr val="bg1"/>
                </a:solidFill>
                <a:latin typeface="Comic Sans MS" pitchFamily="66" charset="0"/>
                <a:cs typeface="Arial" pitchFamily="34" charset="0"/>
              </a:rPr>
              <a:t>ARGUMENTACIÓN   </a:t>
            </a:r>
          </a:p>
        </p:txBody>
      </p:sp>
      <p:pic>
        <p:nvPicPr>
          <p:cNvPr id="8" name="Imagen 7" descr="Imagen que contiene estatua, reloj, frente, pantalla&#10;&#10;Descripción generada automáticamente">
            <a:extLst>
              <a:ext uri="{FF2B5EF4-FFF2-40B4-BE49-F238E27FC236}">
                <a16:creationId xmlns:a16="http://schemas.microsoft.com/office/drawing/2014/main" id="{96194BC3-27A9-4AD3-888B-0A7BA1FF0A88}"/>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732240" y="1974540"/>
            <a:ext cx="2016223" cy="2908920"/>
          </a:xfrm>
          <a:prstGeom prst="ellipse">
            <a:avLst/>
          </a:prstGeom>
          <a:ln>
            <a:noFill/>
          </a:ln>
          <a:effectLst>
            <a:softEdge rad="112500"/>
          </a:effectLst>
        </p:spPr>
      </p:pic>
      <p:sp>
        <p:nvSpPr>
          <p:cNvPr id="9" name="CuadroTexto 8">
            <a:extLst>
              <a:ext uri="{FF2B5EF4-FFF2-40B4-BE49-F238E27FC236}">
                <a16:creationId xmlns:a16="http://schemas.microsoft.com/office/drawing/2014/main" id="{F3F4ED59-E32D-4CB7-9D07-174F6D168650}"/>
              </a:ext>
            </a:extLst>
          </p:cNvPr>
          <p:cNvSpPr txBox="1"/>
          <p:nvPr/>
        </p:nvSpPr>
        <p:spPr>
          <a:xfrm>
            <a:off x="7308304" y="5317951"/>
            <a:ext cx="1656184" cy="369332"/>
          </a:xfrm>
          <a:prstGeom prst="rect">
            <a:avLst/>
          </a:prstGeom>
          <a:noFill/>
        </p:spPr>
        <p:txBody>
          <a:bodyPr wrap="square" rtlCol="0">
            <a:spAutoFit/>
          </a:bodyPr>
          <a:lstStyle/>
          <a:p>
            <a:r>
              <a:rPr lang="es-ES" sz="900">
                <a:hlinkClick r:id="rId3" tooltip="https://teresadientedeleon.blogspot.com/2016/12/el-texto-argumentativo-o-argumentacion.html"/>
              </a:rPr>
              <a:t>Esta foto</a:t>
            </a:r>
            <a:r>
              <a:rPr lang="es-ES" sz="900"/>
              <a:t> de Autor desconocido está bajo licencia </a:t>
            </a:r>
            <a:r>
              <a:rPr lang="es-ES" sz="900">
                <a:hlinkClick r:id="rId4" tooltip="https://creativecommons.org/licenses/by-nc-sa/3.0/"/>
              </a:rPr>
              <a:t>CC BY-SA-NC</a:t>
            </a:r>
            <a:endParaRPr lang="es-ES" sz="900"/>
          </a:p>
        </p:txBody>
      </p:sp>
    </p:spTree>
    <p:extLst>
      <p:ext uri="{BB962C8B-B14F-4D97-AF65-F5344CB8AC3E}">
        <p14:creationId xmlns:p14="http://schemas.microsoft.com/office/powerpoint/2010/main" val="1779560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80">
                                          <p:stCondLst>
                                            <p:cond delay="0"/>
                                          </p:stCondLst>
                                        </p:cTn>
                                        <p:tgtEl>
                                          <p:spTgt spid="4"/>
                                        </p:tgtEl>
                                      </p:cBhvr>
                                    </p:animEffect>
                                    <p:anim calcmode="lin" valueType="num">
                                      <p:cBhvr>
                                        <p:cTn id="15"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0" dur="26">
                                          <p:stCondLst>
                                            <p:cond delay="650"/>
                                          </p:stCondLst>
                                        </p:cTn>
                                        <p:tgtEl>
                                          <p:spTgt spid="4"/>
                                        </p:tgtEl>
                                      </p:cBhvr>
                                      <p:to x="100000" y="60000"/>
                                    </p:animScale>
                                    <p:animScale>
                                      <p:cBhvr>
                                        <p:cTn id="21" dur="166" decel="50000">
                                          <p:stCondLst>
                                            <p:cond delay="676"/>
                                          </p:stCondLst>
                                        </p:cTn>
                                        <p:tgtEl>
                                          <p:spTgt spid="4"/>
                                        </p:tgtEl>
                                      </p:cBhvr>
                                      <p:to x="100000" y="100000"/>
                                    </p:animScale>
                                    <p:animScale>
                                      <p:cBhvr>
                                        <p:cTn id="22" dur="26">
                                          <p:stCondLst>
                                            <p:cond delay="1312"/>
                                          </p:stCondLst>
                                        </p:cTn>
                                        <p:tgtEl>
                                          <p:spTgt spid="4"/>
                                        </p:tgtEl>
                                      </p:cBhvr>
                                      <p:to x="100000" y="80000"/>
                                    </p:animScale>
                                    <p:animScale>
                                      <p:cBhvr>
                                        <p:cTn id="23" dur="166" decel="50000">
                                          <p:stCondLst>
                                            <p:cond delay="1338"/>
                                          </p:stCondLst>
                                        </p:cTn>
                                        <p:tgtEl>
                                          <p:spTgt spid="4"/>
                                        </p:tgtEl>
                                      </p:cBhvr>
                                      <p:to x="100000" y="100000"/>
                                    </p:animScale>
                                    <p:animScale>
                                      <p:cBhvr>
                                        <p:cTn id="24" dur="26">
                                          <p:stCondLst>
                                            <p:cond delay="1642"/>
                                          </p:stCondLst>
                                        </p:cTn>
                                        <p:tgtEl>
                                          <p:spTgt spid="4"/>
                                        </p:tgtEl>
                                      </p:cBhvr>
                                      <p:to x="100000" y="90000"/>
                                    </p:animScale>
                                    <p:animScale>
                                      <p:cBhvr>
                                        <p:cTn id="25" dur="166" decel="50000">
                                          <p:stCondLst>
                                            <p:cond delay="1668"/>
                                          </p:stCondLst>
                                        </p:cTn>
                                        <p:tgtEl>
                                          <p:spTgt spid="4"/>
                                        </p:tgtEl>
                                      </p:cBhvr>
                                      <p:to x="100000" y="100000"/>
                                    </p:animScale>
                                    <p:animScale>
                                      <p:cBhvr>
                                        <p:cTn id="26" dur="26">
                                          <p:stCondLst>
                                            <p:cond delay="1808"/>
                                          </p:stCondLst>
                                        </p:cTn>
                                        <p:tgtEl>
                                          <p:spTgt spid="4"/>
                                        </p:tgtEl>
                                      </p:cBhvr>
                                      <p:to x="100000" y="95000"/>
                                    </p:animScale>
                                    <p:animScale>
                                      <p:cBhvr>
                                        <p:cTn id="27" dur="166" decel="50000">
                                          <p:stCondLst>
                                            <p:cond delay="1834"/>
                                          </p:stCondLst>
                                        </p:cTn>
                                        <p:tgtEl>
                                          <p:spTgt spid="4"/>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bg/>
                                          </p:spTgt>
                                        </p:tgtEl>
                                        <p:attrNameLst>
                                          <p:attrName>style.visibility</p:attrName>
                                        </p:attrNameLst>
                                      </p:cBhvr>
                                      <p:to>
                                        <p:strVal val="visible"/>
                                      </p:to>
                                    </p:set>
                                    <p:animEffect transition="in" filter="fade">
                                      <p:cBhvr>
                                        <p:cTn id="32" dur="1000"/>
                                        <p:tgtEl>
                                          <p:spTgt spid="3">
                                            <p:bg/>
                                          </p:spTgt>
                                        </p:tgtEl>
                                      </p:cBhvr>
                                    </p:animEffect>
                                    <p:anim calcmode="lin" valueType="num">
                                      <p:cBhvr>
                                        <p:cTn id="33" dur="1000" fill="hold"/>
                                        <p:tgtEl>
                                          <p:spTgt spid="3">
                                            <p:bg/>
                                          </p:spTgt>
                                        </p:tgtEl>
                                        <p:attrNameLst>
                                          <p:attrName>ppt_x</p:attrName>
                                        </p:attrNameLst>
                                      </p:cBhvr>
                                      <p:tavLst>
                                        <p:tav tm="0">
                                          <p:val>
                                            <p:strVal val="#ppt_x"/>
                                          </p:val>
                                        </p:tav>
                                        <p:tav tm="100000">
                                          <p:val>
                                            <p:strVal val="#ppt_x"/>
                                          </p:val>
                                        </p:tav>
                                      </p:tavLst>
                                    </p:anim>
                                    <p:anim calcmode="lin" valueType="num">
                                      <p:cBhvr>
                                        <p:cTn id="34"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txEl>
                                              <p:pRg st="1" end="1"/>
                                            </p:txEl>
                                          </p:spTgt>
                                        </p:tgtEl>
                                        <p:attrNameLst>
                                          <p:attrName>style.visibility</p:attrName>
                                        </p:attrNameLst>
                                      </p:cBhvr>
                                      <p:to>
                                        <p:strVal val="visible"/>
                                      </p:to>
                                    </p:set>
                                    <p:animEffect transition="in" filter="fade">
                                      <p:cBhvr>
                                        <p:cTn id="39" dur="1000"/>
                                        <p:tgtEl>
                                          <p:spTgt spid="3">
                                            <p:txEl>
                                              <p:pRg st="1" end="1"/>
                                            </p:txEl>
                                          </p:spTgt>
                                        </p:tgtEl>
                                      </p:cBhvr>
                                    </p:animEffect>
                                    <p:anim calcmode="lin" valueType="num">
                                      <p:cBhvr>
                                        <p:cTn id="4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2051720" y="476672"/>
            <a:ext cx="5256584" cy="940966"/>
          </a:xfrm>
          <a:pattFill prst="ltUpDiag">
            <a:fgClr>
              <a:srgbClr val="7030A0"/>
            </a:fgClr>
            <a:bgClr>
              <a:schemeClr val="bg1"/>
            </a:bgClr>
          </a:pattFill>
        </p:spPr>
        <p:txBody>
          <a:bodyPr>
            <a:noAutofit/>
          </a:bodyPr>
          <a:lstStyle/>
          <a:p>
            <a:r>
              <a:rPr lang="es-CO" sz="3200" b="1" dirty="0">
                <a:latin typeface="Arial" pitchFamily="34" charset="0"/>
                <a:cs typeface="Arial" pitchFamily="34" charset="0"/>
              </a:rPr>
              <a:t>DE UNA PREGUNTA A SU SIGNIFICADO  </a:t>
            </a:r>
          </a:p>
        </p:txBody>
      </p:sp>
      <p:sp>
        <p:nvSpPr>
          <p:cNvPr id="3" name="2 Marcador de contenido"/>
          <p:cNvSpPr>
            <a:spLocks noGrp="1"/>
          </p:cNvSpPr>
          <p:nvPr>
            <p:ph idx="1"/>
          </p:nvPr>
        </p:nvSpPr>
        <p:spPr>
          <a:xfrm rot="21214553">
            <a:off x="704877" y="1979909"/>
            <a:ext cx="7796547" cy="4156657"/>
          </a:xfrm>
          <a:solidFill>
            <a:srgbClr val="99FF33"/>
          </a:solidFill>
        </p:spPr>
        <p:txBody>
          <a:bodyPr>
            <a:normAutofit fontScale="85000" lnSpcReduction="20000"/>
          </a:bodyPr>
          <a:lstStyle/>
          <a:p>
            <a:pPr algn="just"/>
            <a:endParaRPr lang="es-CO" sz="3800" dirty="0">
              <a:latin typeface="Arial" pitchFamily="34" charset="0"/>
              <a:cs typeface="Arial" pitchFamily="34" charset="0"/>
            </a:endParaRPr>
          </a:p>
          <a:p>
            <a:pPr algn="just"/>
            <a:r>
              <a:rPr lang="es-CO" sz="2800" dirty="0">
                <a:latin typeface="Arial" pitchFamily="34" charset="0"/>
                <a:cs typeface="Arial" pitchFamily="34" charset="0"/>
              </a:rPr>
              <a:t>Dele un nombre a su tema	</a:t>
            </a:r>
          </a:p>
          <a:p>
            <a:pPr marL="0" indent="0" algn="just">
              <a:buNone/>
            </a:pPr>
            <a:r>
              <a:rPr lang="es-CO" sz="1600" dirty="0">
                <a:latin typeface="Arial" pitchFamily="34" charset="0"/>
                <a:cs typeface="Arial" pitchFamily="34" charset="0"/>
              </a:rPr>
              <a:t>Estoy aprendiendo acerca de/ trabajando sobre/estudiando </a:t>
            </a:r>
          </a:p>
          <a:p>
            <a:pPr marL="0" indent="0" algn="just">
              <a:buNone/>
            </a:pPr>
            <a:endParaRPr lang="es-CO" sz="1600" dirty="0">
              <a:latin typeface="Arial" pitchFamily="34" charset="0"/>
              <a:cs typeface="Arial" pitchFamily="34" charset="0"/>
            </a:endParaRPr>
          </a:p>
          <a:p>
            <a:pPr marL="0" indent="0" algn="just">
              <a:buNone/>
            </a:pPr>
            <a:endParaRPr lang="es-CO" sz="1600" dirty="0">
              <a:latin typeface="Arial" pitchFamily="34" charset="0"/>
              <a:cs typeface="Arial" pitchFamily="34" charset="0"/>
            </a:endParaRPr>
          </a:p>
          <a:p>
            <a:pPr algn="just"/>
            <a:r>
              <a:rPr lang="es-CO" sz="2800" dirty="0">
                <a:latin typeface="Arial" pitchFamily="34" charset="0"/>
                <a:cs typeface="Arial" pitchFamily="34" charset="0"/>
              </a:rPr>
              <a:t>Sugiera una pregunta</a:t>
            </a:r>
          </a:p>
          <a:p>
            <a:pPr marL="0" indent="0" algn="just">
              <a:buNone/>
            </a:pPr>
            <a:r>
              <a:rPr lang="es-CO" sz="1600" dirty="0">
                <a:latin typeface="Arial" pitchFamily="34" charset="0"/>
                <a:cs typeface="Arial" pitchFamily="34" charset="0"/>
              </a:rPr>
              <a:t>Estoy estudiando X porque quiero descubrir quién/ qué/ cómo cuándo/ dónde/ si / por qué/ cómo </a:t>
            </a:r>
          </a:p>
          <a:p>
            <a:pPr marL="0" indent="0" algn="just">
              <a:buNone/>
            </a:pPr>
            <a:endParaRPr lang="es-CO" sz="2800" dirty="0">
              <a:latin typeface="Arial" pitchFamily="34" charset="0"/>
              <a:cs typeface="Arial" pitchFamily="34" charset="0"/>
            </a:endParaRPr>
          </a:p>
          <a:p>
            <a:pPr algn="just"/>
            <a:r>
              <a:rPr lang="es-CO" sz="2800" dirty="0">
                <a:latin typeface="Arial" pitchFamily="34" charset="0"/>
                <a:cs typeface="Arial" pitchFamily="34" charset="0"/>
              </a:rPr>
              <a:t>Formule la justificación lógica de su pregunta y el proyecto</a:t>
            </a:r>
          </a:p>
          <a:p>
            <a:pPr marL="0" indent="0" algn="just">
              <a:buNone/>
            </a:pPr>
            <a:r>
              <a:rPr lang="es-CO" sz="1600" dirty="0">
                <a:latin typeface="Arial" pitchFamily="34" charset="0"/>
                <a:cs typeface="Arial" pitchFamily="34" charset="0"/>
              </a:rPr>
              <a:t>Se introduce para comprender cómo, por qué</a:t>
            </a:r>
          </a:p>
          <a:p>
            <a:pPr algn="just"/>
            <a:endParaRPr lang="es-CO" sz="2800" dirty="0">
              <a:latin typeface="Arial" pitchFamily="34" charset="0"/>
              <a:cs typeface="Arial" pitchFamily="34" charset="0"/>
            </a:endParaRPr>
          </a:p>
          <a:p>
            <a:pPr marL="0" indent="0">
              <a:buNone/>
            </a:pPr>
            <a:r>
              <a:rPr lang="es-CO" dirty="0"/>
              <a:t> </a:t>
            </a:r>
          </a:p>
        </p:txBody>
      </p:sp>
      <p:pic>
        <p:nvPicPr>
          <p:cNvPr id="4" name="Picture 3" descr="C:\Users\pfragal\AppData\Local\Microsoft\Windows\Temporary Internet Files\Content.IE5\NX4PZTDP\MC90040991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04248" y="1599429"/>
            <a:ext cx="1249658" cy="18076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3036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anim calcmode="lin" valueType="num">
                                      <p:cBhvr>
                                        <p:cTn id="13" dur="2000" fill="hold"/>
                                        <p:tgtEl>
                                          <p:spTgt spid="2"/>
                                        </p:tgtEl>
                                        <p:attrNameLst>
                                          <p:attrName>ppt_w</p:attrName>
                                        </p:attrNameLst>
                                      </p:cBhvr>
                                      <p:tavLst>
                                        <p:tav tm="0" fmla="#ppt_w*sin(2.5*pi*$)">
                                          <p:val>
                                            <p:fltVal val="0"/>
                                          </p:val>
                                        </p:tav>
                                        <p:tav tm="100000">
                                          <p:val>
                                            <p:fltVal val="1"/>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randombar(horizontal)">
                                      <p:cBhvr>
                                        <p:cTn id="19" dur="500"/>
                                        <p:tgtEl>
                                          <p:spTgt spid="3">
                                            <p:bg/>
                                          </p:spTgt>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randombar(horizontal)">
                                      <p:cBhvr>
                                        <p:cTn id="24" dur="5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9" dur="500"/>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grpId="0"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4" dur="500"/>
                                        <p:tgtEl>
                                          <p:spTgt spid="3">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9" dur="500"/>
                                        <p:tgtEl>
                                          <p:spTgt spid="3">
                                            <p:txEl>
                                              <p:pRg st="6" end="6"/>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3">
                                            <p:txEl>
                                              <p:pRg st="8" end="8"/>
                                            </p:txEl>
                                          </p:spTgt>
                                        </p:tgtEl>
                                        <p:attrNameLst>
                                          <p:attrName>style.visibility</p:attrName>
                                        </p:attrNameLst>
                                      </p:cBhvr>
                                      <p:to>
                                        <p:strVal val="visible"/>
                                      </p:to>
                                    </p:set>
                                    <p:animEffect transition="in" filter="randombar(horizontal)">
                                      <p:cBhvr>
                                        <p:cTn id="44" dur="500"/>
                                        <p:tgtEl>
                                          <p:spTgt spid="3">
                                            <p:txEl>
                                              <p:pRg st="8" end="8"/>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4" presetClass="entr" presetSubtype="10" fill="hold" grpId="0"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Effect transition="in" filter="randombar(horizontal)">
                                      <p:cBhvr>
                                        <p:cTn id="49" dur="500"/>
                                        <p:tgtEl>
                                          <p:spTgt spid="3">
                                            <p:txEl>
                                              <p:pRg st="9" end="9"/>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grpId="0" nodeType="clickEffect">
                                  <p:stCondLst>
                                    <p:cond delay="0"/>
                                  </p:stCondLst>
                                  <p:childTnLst>
                                    <p:set>
                                      <p:cBhvr>
                                        <p:cTn id="53" dur="1" fill="hold">
                                          <p:stCondLst>
                                            <p:cond delay="0"/>
                                          </p:stCondLst>
                                        </p:cTn>
                                        <p:tgtEl>
                                          <p:spTgt spid="3">
                                            <p:txEl>
                                              <p:pRg st="11" end="11"/>
                                            </p:txEl>
                                          </p:spTgt>
                                        </p:tgtEl>
                                        <p:attrNameLst>
                                          <p:attrName>style.visibility</p:attrName>
                                        </p:attrNameLst>
                                      </p:cBhvr>
                                      <p:to>
                                        <p:strVal val="visible"/>
                                      </p:to>
                                    </p:set>
                                    <p:animEffect transition="in" filter="randombar(horizontal)">
                                      <p:cBhvr>
                                        <p:cTn id="54"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672" y="476672"/>
            <a:ext cx="5832648" cy="940966"/>
          </a:xfrm>
          <a:pattFill prst="ltUpDiag">
            <a:fgClr>
              <a:srgbClr val="7030A0"/>
            </a:fgClr>
            <a:bgClr>
              <a:schemeClr val="bg1"/>
            </a:bgClr>
          </a:pattFill>
        </p:spPr>
        <p:txBody>
          <a:bodyPr>
            <a:noAutofit/>
          </a:bodyPr>
          <a:lstStyle/>
          <a:p>
            <a:r>
              <a:rPr lang="es-CO" sz="3200" b="1" dirty="0">
                <a:latin typeface="Arial" pitchFamily="34" charset="0"/>
                <a:cs typeface="Arial" pitchFamily="34" charset="0"/>
              </a:rPr>
              <a:t>DE UNA PREGUNTA A SU SIGNIFICADO </a:t>
            </a:r>
          </a:p>
        </p:txBody>
      </p:sp>
      <p:sp>
        <p:nvSpPr>
          <p:cNvPr id="3" name="2 Marcador de contenido"/>
          <p:cNvSpPr>
            <a:spLocks noGrp="1"/>
          </p:cNvSpPr>
          <p:nvPr>
            <p:ph idx="1"/>
          </p:nvPr>
        </p:nvSpPr>
        <p:spPr>
          <a:xfrm rot="341189">
            <a:off x="448868" y="1976244"/>
            <a:ext cx="8219256" cy="4148992"/>
          </a:xfrm>
          <a:pattFill prst="pct5">
            <a:fgClr>
              <a:srgbClr val="7030A0"/>
            </a:fgClr>
            <a:bgClr>
              <a:srgbClr val="FFFF99"/>
            </a:bgClr>
          </a:pattFill>
        </p:spPr>
        <p:txBody>
          <a:bodyPr>
            <a:normAutofit lnSpcReduction="10000"/>
          </a:bodyPr>
          <a:lstStyle/>
          <a:p>
            <a:pPr algn="just"/>
            <a:endParaRPr lang="es-CO" sz="3800" dirty="0">
              <a:latin typeface="Arial" pitchFamily="34" charset="0"/>
              <a:cs typeface="Arial" pitchFamily="34" charset="0"/>
            </a:endParaRPr>
          </a:p>
          <a:p>
            <a:pPr algn="just"/>
            <a:r>
              <a:rPr lang="es-CO" sz="2800" dirty="0">
                <a:latin typeface="Arial" pitchFamily="34" charset="0"/>
                <a:cs typeface="Arial" pitchFamily="34" charset="0"/>
              </a:rPr>
              <a:t>Estoy estudiando los procesos de reparación de los sistemas de enfriamiento………. </a:t>
            </a:r>
          </a:p>
          <a:p>
            <a:pPr algn="just"/>
            <a:r>
              <a:rPr lang="es-CO" sz="2800" dirty="0">
                <a:latin typeface="Arial" pitchFamily="34" charset="0"/>
                <a:cs typeface="Arial" pitchFamily="34" charset="0"/>
              </a:rPr>
              <a:t>Porque quiero descubrir cómo los reparadores expertos analizan las fallas………..</a:t>
            </a:r>
          </a:p>
          <a:p>
            <a:pPr algn="just"/>
            <a:r>
              <a:rPr lang="es-CO" sz="2800" i="1" dirty="0">
                <a:latin typeface="Arial" pitchFamily="34" charset="0"/>
                <a:cs typeface="Arial" pitchFamily="34" charset="0"/>
              </a:rPr>
              <a:t>Para comprender cómo </a:t>
            </a:r>
            <a:r>
              <a:rPr lang="es-CO" sz="2800" dirty="0">
                <a:latin typeface="Arial" pitchFamily="34" charset="0"/>
                <a:cs typeface="Arial" pitchFamily="34" charset="0"/>
              </a:rPr>
              <a:t>diseñar un sistema automatizado que pueda diagnosticar e impedir fallas	</a:t>
            </a:r>
          </a:p>
          <a:p>
            <a:pPr marL="0" indent="0">
              <a:buNone/>
            </a:pPr>
            <a:r>
              <a:rPr lang="es-CO" dirty="0"/>
              <a:t> </a:t>
            </a:r>
          </a:p>
        </p:txBody>
      </p:sp>
    </p:spTree>
    <p:extLst>
      <p:ext uri="{BB962C8B-B14F-4D97-AF65-F5344CB8AC3E}">
        <p14:creationId xmlns:p14="http://schemas.microsoft.com/office/powerpoint/2010/main" val="2067118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1000"/>
                                        <p:tgtEl>
                                          <p:spTgt spid="3">
                                            <p:bg/>
                                          </p:spTgt>
                                        </p:tgtEl>
                                      </p:cBhvr>
                                    </p:animEffect>
                                    <p:anim calcmode="lin" valueType="num">
                                      <p:cBhvr>
                                        <p:cTn id="15" dur="1000" fill="hold"/>
                                        <p:tgtEl>
                                          <p:spTgt spid="3">
                                            <p:bg/>
                                          </p:spTgt>
                                        </p:tgtEl>
                                        <p:attrNameLst>
                                          <p:attrName>ppt_x</p:attrName>
                                        </p:attrNameLst>
                                      </p:cBhvr>
                                      <p:tavLst>
                                        <p:tav tm="0">
                                          <p:val>
                                            <p:strVal val="#ppt_x"/>
                                          </p:val>
                                        </p:tav>
                                        <p:tav tm="100000">
                                          <p:val>
                                            <p:strVal val="#ppt_x"/>
                                          </p:val>
                                        </p:tav>
                                      </p:tavLst>
                                    </p:anim>
                                    <p:anim calcmode="lin" valueType="num">
                                      <p:cBhvr>
                                        <p:cTn id="16"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4" y="476672"/>
            <a:ext cx="5976664" cy="940966"/>
          </a:xfrm>
          <a:pattFill prst="ltUpDiag">
            <a:fgClr>
              <a:srgbClr val="7030A0"/>
            </a:fgClr>
            <a:bgClr>
              <a:schemeClr val="bg1"/>
            </a:bgClr>
          </a:pattFill>
        </p:spPr>
        <p:txBody>
          <a:bodyPr>
            <a:noAutofit/>
          </a:bodyPr>
          <a:lstStyle/>
          <a:p>
            <a:r>
              <a:rPr lang="es-CO" sz="3200" b="1" dirty="0">
                <a:latin typeface="Arial" pitchFamily="34" charset="0"/>
                <a:cs typeface="Arial" pitchFamily="34" charset="0"/>
              </a:rPr>
              <a:t>DE UNA PREGUNTA A SU SIGNIFICADO  </a:t>
            </a:r>
          </a:p>
        </p:txBody>
      </p:sp>
      <p:sp>
        <p:nvSpPr>
          <p:cNvPr id="3" name="2 Marcador de contenido"/>
          <p:cNvSpPr>
            <a:spLocks noGrp="1"/>
          </p:cNvSpPr>
          <p:nvPr>
            <p:ph idx="1"/>
          </p:nvPr>
        </p:nvSpPr>
        <p:spPr>
          <a:xfrm rot="341189">
            <a:off x="455968" y="1833289"/>
            <a:ext cx="8219256" cy="4292299"/>
          </a:xfrm>
          <a:pattFill prst="pct5">
            <a:fgClr>
              <a:srgbClr val="7030A0"/>
            </a:fgClr>
            <a:bgClr>
              <a:srgbClr val="660033"/>
            </a:bgClr>
          </a:pattFill>
        </p:spPr>
        <p:txBody>
          <a:bodyPr>
            <a:normAutofit lnSpcReduction="10000"/>
          </a:bodyPr>
          <a:lstStyle/>
          <a:p>
            <a:pPr algn="just"/>
            <a:endParaRPr lang="es-CO" sz="3800" dirty="0">
              <a:latin typeface="Arial" pitchFamily="34" charset="0"/>
              <a:cs typeface="Arial" pitchFamily="34" charset="0"/>
            </a:endParaRPr>
          </a:p>
          <a:p>
            <a:pPr algn="just"/>
            <a:r>
              <a:rPr lang="es-CO" sz="2800" dirty="0">
                <a:solidFill>
                  <a:schemeClr val="bg1"/>
                </a:solidFill>
                <a:latin typeface="Arial" pitchFamily="34" charset="0"/>
                <a:cs typeface="Arial" pitchFamily="34" charset="0"/>
              </a:rPr>
              <a:t>Estoy trabajando sobre la motivación de los vendedores en la empresa………. </a:t>
            </a:r>
          </a:p>
          <a:p>
            <a:pPr algn="just"/>
            <a:r>
              <a:rPr lang="es-CO" sz="2800" dirty="0">
                <a:solidFill>
                  <a:schemeClr val="bg1"/>
                </a:solidFill>
                <a:latin typeface="Arial" pitchFamily="34" charset="0"/>
                <a:cs typeface="Arial" pitchFamily="34" charset="0"/>
              </a:rPr>
              <a:t>Porque quiero descubrir cómo mejorar el servicio a nuestros clientes ………..</a:t>
            </a:r>
          </a:p>
          <a:p>
            <a:pPr algn="just"/>
            <a:r>
              <a:rPr lang="es-CO" sz="2800" i="1" dirty="0">
                <a:solidFill>
                  <a:schemeClr val="bg1"/>
                </a:solidFill>
                <a:latin typeface="Arial" pitchFamily="34" charset="0"/>
                <a:cs typeface="Arial" pitchFamily="34" charset="0"/>
              </a:rPr>
              <a:t>Para comprender cómo </a:t>
            </a:r>
            <a:r>
              <a:rPr lang="es-CO" sz="2800" dirty="0">
                <a:solidFill>
                  <a:schemeClr val="bg1"/>
                </a:solidFill>
                <a:latin typeface="Arial" pitchFamily="34" charset="0"/>
                <a:cs typeface="Arial" pitchFamily="34" charset="0"/>
              </a:rPr>
              <a:t>diseñar un sistema de incentivos que pueda mejorar los resultados y el crecimiento de la empresa </a:t>
            </a:r>
          </a:p>
          <a:p>
            <a:pPr marL="0" indent="0">
              <a:buNone/>
            </a:pPr>
            <a:r>
              <a:rPr lang="es-CO" dirty="0"/>
              <a:t> </a:t>
            </a:r>
          </a:p>
        </p:txBody>
      </p:sp>
    </p:spTree>
    <p:extLst>
      <p:ext uri="{BB962C8B-B14F-4D97-AF65-F5344CB8AC3E}">
        <p14:creationId xmlns:p14="http://schemas.microsoft.com/office/powerpoint/2010/main" val="3901331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bg/>
                                          </p:spTgt>
                                        </p:tgtEl>
                                        <p:attrNameLst>
                                          <p:attrName>style.visibility</p:attrName>
                                        </p:attrNameLst>
                                      </p:cBhvr>
                                      <p:to>
                                        <p:strVal val="visible"/>
                                      </p:to>
                                    </p:set>
                                    <p:anim calcmode="lin" valueType="num">
                                      <p:cBhvr additive="base">
                                        <p:cTn id="25" dur="500" fill="hold"/>
                                        <p:tgtEl>
                                          <p:spTgt spid="3">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 calcmode="lin" valueType="num">
                                      <p:cBhvr additive="base">
                                        <p:cTn id="3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 calcmode="lin" valueType="num">
                                      <p:cBhvr additive="base">
                                        <p:cTn id="3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 calcmode="lin" valueType="num">
                                      <p:cBhvr additive="base">
                                        <p:cTn id="4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4" end="4"/>
                                            </p:txEl>
                                          </p:spTgt>
                                        </p:tgtEl>
                                        <p:attrNameLst>
                                          <p:attrName>style.visibility</p:attrName>
                                        </p:attrNameLst>
                                      </p:cBhvr>
                                      <p:to>
                                        <p:strVal val="visible"/>
                                      </p:to>
                                    </p:set>
                                    <p:anim calcmode="lin" valueType="num">
                                      <p:cBhvr additive="base">
                                        <p:cTn id="4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tx1"/>
          </a:solidFill>
        </p:spPr>
        <p:txBody>
          <a:bodyPr vert="horz" lIns="91440" tIns="45720" rIns="91440" bIns="45720" rtlCol="0" anchor="ctr">
            <a:normAutofit fontScale="90000"/>
          </a:bodyPr>
          <a:lstStyle/>
          <a:p>
            <a:r>
              <a:rPr lang="es-CO" sz="3600" b="1" dirty="0">
                <a:solidFill>
                  <a:schemeClr val="bg1"/>
                </a:solidFill>
                <a:latin typeface="Comic Sans MS" pitchFamily="66" charset="0"/>
                <a:cs typeface="Arial" pitchFamily="34" charset="0"/>
              </a:rPr>
              <a:t>DE LA PREGUNTA A LAS FUENTES  </a:t>
            </a:r>
          </a:p>
        </p:txBody>
      </p:sp>
      <p:sp>
        <p:nvSpPr>
          <p:cNvPr id="3" name="2 Marcador de contenido"/>
          <p:cNvSpPr>
            <a:spLocks noGrp="1"/>
          </p:cNvSpPr>
          <p:nvPr>
            <p:ph idx="1"/>
          </p:nvPr>
        </p:nvSpPr>
        <p:spPr>
          <a:xfrm>
            <a:off x="457200" y="3212976"/>
            <a:ext cx="5554960" cy="2395609"/>
          </a:xfrm>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p:spPr>
        <p:txBody>
          <a:bodyPr>
            <a:normAutofit/>
          </a:bodyPr>
          <a:lstStyle/>
          <a:p>
            <a:pPr algn="just"/>
            <a:r>
              <a:rPr lang="es-CO" sz="2400" dirty="0">
                <a:latin typeface="Comic Sans MS" pitchFamily="66" charset="0"/>
              </a:rPr>
              <a:t>Diseñe y desarrolle un plan de investigación. De no hacerlo se perderá. Recuerde que tiene una fecha límite</a:t>
            </a:r>
          </a:p>
          <a:p>
            <a:pPr algn="just"/>
            <a:r>
              <a:rPr lang="es-CO" sz="2400" dirty="0">
                <a:latin typeface="Comic Sans MS" pitchFamily="66" charset="0"/>
              </a:rPr>
              <a:t>Acuda a bibliotecas virtuales </a:t>
            </a:r>
            <a:endParaRPr lang="es-CO" dirty="0">
              <a:latin typeface="Comic Sans MS" pitchFamily="66" charset="0"/>
            </a:endParaRPr>
          </a:p>
        </p:txBody>
      </p:sp>
      <p:pic>
        <p:nvPicPr>
          <p:cNvPr id="5" name="Imagen 4" descr="Una roca en el agua&#10;&#10;Descripción generada automáticamente con confianza media">
            <a:extLst>
              <a:ext uri="{FF2B5EF4-FFF2-40B4-BE49-F238E27FC236}">
                <a16:creationId xmlns:a16="http://schemas.microsoft.com/office/drawing/2014/main" id="{79ECD527-7180-4CB2-8FAC-CCDA07D2B91D}"/>
              </a:ext>
            </a:extLst>
          </p:cNvPr>
          <p:cNvPicPr>
            <a:picLocks noChangeAspect="1"/>
          </p:cNvPicPr>
          <p:nvPr/>
        </p:nvPicPr>
        <p:blipFill rotWithShape="1">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12195"/>
          <a:stretch/>
        </p:blipFill>
        <p:spPr>
          <a:xfrm>
            <a:off x="6718581" y="3462736"/>
            <a:ext cx="1968219" cy="2592288"/>
          </a:xfrm>
          <a:prstGeom prst="rect">
            <a:avLst/>
          </a:prstGeom>
          <a:ln>
            <a:noFill/>
          </a:ln>
          <a:effectLst>
            <a:softEdge rad="112500"/>
          </a:effectLst>
        </p:spPr>
      </p:pic>
    </p:spTree>
    <p:extLst>
      <p:ext uri="{BB962C8B-B14F-4D97-AF65-F5344CB8AC3E}">
        <p14:creationId xmlns:p14="http://schemas.microsoft.com/office/powerpoint/2010/main" val="4092613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2195736" y="274638"/>
            <a:ext cx="4896544" cy="1143000"/>
          </a:xfrm>
          <a:solidFill>
            <a:schemeClr val="tx1"/>
          </a:solidFill>
        </p:spPr>
        <p:txBody>
          <a:bodyPr vert="horz" lIns="91440" tIns="45720" rIns="91440" bIns="45720" rtlCol="0" anchor="ctr">
            <a:normAutofit/>
          </a:bodyPr>
          <a:lstStyle/>
          <a:p>
            <a:r>
              <a:rPr lang="es-CO" sz="3600" b="1" dirty="0">
                <a:solidFill>
                  <a:schemeClr val="bg1"/>
                </a:solidFill>
                <a:latin typeface="Comic Sans MS" pitchFamily="66" charset="0"/>
                <a:cs typeface="Arial" pitchFamily="34" charset="0"/>
              </a:rPr>
              <a:t>SUGERENCIAS</a:t>
            </a:r>
          </a:p>
        </p:txBody>
      </p:sp>
      <p:sp>
        <p:nvSpPr>
          <p:cNvPr id="3" name="2 Marcador de contenido"/>
          <p:cNvSpPr>
            <a:spLocks noGrp="1"/>
          </p:cNvSpPr>
          <p:nvPr>
            <p:ph idx="1"/>
          </p:nvPr>
        </p:nvSpPr>
        <p:spPr>
          <a:xfrm>
            <a:off x="3275856" y="1772816"/>
            <a:ext cx="5410944" cy="4525963"/>
          </a:xfrm>
          <a:pattFill prst="pct5">
            <a:fgClr>
              <a:schemeClr val="tx1"/>
            </a:fgClr>
            <a:bgClr>
              <a:srgbClr val="CCFF66"/>
            </a:bgClr>
          </a:pattFill>
        </p:spPr>
        <p:txBody>
          <a:bodyPr/>
          <a:lstStyle/>
          <a:p>
            <a:pPr algn="just"/>
            <a:r>
              <a:rPr lang="es-CO" sz="2400" dirty="0">
                <a:latin typeface="Comic Sans MS" pitchFamily="66" charset="0"/>
              </a:rPr>
              <a:t>Conforme su grupo para hablar y discutir, para concertar un tema y para escribir mucho.</a:t>
            </a:r>
          </a:p>
          <a:p>
            <a:pPr algn="just"/>
            <a:endParaRPr lang="es-CO" sz="2400" dirty="0">
              <a:latin typeface="Comic Sans MS" pitchFamily="66" charset="0"/>
            </a:endParaRPr>
          </a:p>
          <a:p>
            <a:pPr algn="just"/>
            <a:r>
              <a:rPr lang="es-CO" sz="2400" dirty="0">
                <a:latin typeface="Comic Sans MS" pitchFamily="66" charset="0"/>
              </a:rPr>
              <a:t>Elabore un cronograma de trabajo casi de obligatorio cumplimiento por los investigadores.</a:t>
            </a:r>
          </a:p>
          <a:p>
            <a:pPr marL="0" indent="0" algn="just">
              <a:buNone/>
            </a:pPr>
            <a:r>
              <a:rPr lang="es-CO" sz="2400" dirty="0">
                <a:latin typeface="Comic Sans MS" pitchFamily="66" charset="0"/>
              </a:rPr>
              <a:t> </a:t>
            </a:r>
          </a:p>
          <a:p>
            <a:pPr algn="just"/>
            <a:r>
              <a:rPr lang="es-CO" sz="2400" dirty="0">
                <a:latin typeface="Comic Sans MS" pitchFamily="66" charset="0"/>
              </a:rPr>
              <a:t>Fije horarios de trabajo y en verdad deles cumplimiento.</a:t>
            </a:r>
          </a:p>
          <a:p>
            <a:pPr algn="just"/>
            <a:endParaRPr lang="es-CO" dirty="0">
              <a:latin typeface="Comic Sans MS" pitchFamily="66" charset="0"/>
            </a:endParaRPr>
          </a:p>
          <a:p>
            <a:pPr algn="just"/>
            <a:endParaRPr lang="es-CO" dirty="0">
              <a:latin typeface="Comic Sans MS" pitchFamily="66" charset="0"/>
            </a:endParaRPr>
          </a:p>
        </p:txBody>
      </p:sp>
      <p:pic>
        <p:nvPicPr>
          <p:cNvPr id="5122" name="Picture 2" descr="C:\Users\pfragal\AppData\Local\Microsoft\Windows\Temporary Internet Files\Content.IE5\KOQOQU6O\MP900399313[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735825"/>
            <a:ext cx="2533288" cy="259994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811129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wipe(down)">
                                      <p:cBhvr>
                                        <p:cTn id="7" dur="580">
                                          <p:stCondLst>
                                            <p:cond delay="0"/>
                                          </p:stCondLst>
                                        </p:cTn>
                                        <p:tgtEl>
                                          <p:spTgt spid="5122"/>
                                        </p:tgtEl>
                                      </p:cBhvr>
                                    </p:animEffect>
                                    <p:anim calcmode="lin" valueType="num">
                                      <p:cBhvr>
                                        <p:cTn id="8" dur="1822" tmFilter="0,0; 0.14,0.36; 0.43,0.73; 0.71,0.91; 1.0,1.0">
                                          <p:stCondLst>
                                            <p:cond delay="0"/>
                                          </p:stCondLst>
                                        </p:cTn>
                                        <p:tgtEl>
                                          <p:spTgt spid="512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12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12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12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122"/>
                                        </p:tgtEl>
                                        <p:attrNameLst>
                                          <p:attrName>ppt_y</p:attrName>
                                        </p:attrNameLst>
                                      </p:cBhvr>
                                      <p:tavLst>
                                        <p:tav tm="0" fmla="#ppt_y-sin(pi*$)/81">
                                          <p:val>
                                            <p:fltVal val="0"/>
                                          </p:val>
                                        </p:tav>
                                        <p:tav tm="100000">
                                          <p:val>
                                            <p:fltVal val="1"/>
                                          </p:val>
                                        </p:tav>
                                      </p:tavLst>
                                    </p:anim>
                                    <p:animScale>
                                      <p:cBhvr>
                                        <p:cTn id="13" dur="26">
                                          <p:stCondLst>
                                            <p:cond delay="650"/>
                                          </p:stCondLst>
                                        </p:cTn>
                                        <p:tgtEl>
                                          <p:spTgt spid="5122"/>
                                        </p:tgtEl>
                                      </p:cBhvr>
                                      <p:to x="100000" y="60000"/>
                                    </p:animScale>
                                    <p:animScale>
                                      <p:cBhvr>
                                        <p:cTn id="14" dur="166" decel="50000">
                                          <p:stCondLst>
                                            <p:cond delay="676"/>
                                          </p:stCondLst>
                                        </p:cTn>
                                        <p:tgtEl>
                                          <p:spTgt spid="5122"/>
                                        </p:tgtEl>
                                      </p:cBhvr>
                                      <p:to x="100000" y="100000"/>
                                    </p:animScale>
                                    <p:animScale>
                                      <p:cBhvr>
                                        <p:cTn id="15" dur="26">
                                          <p:stCondLst>
                                            <p:cond delay="1312"/>
                                          </p:stCondLst>
                                        </p:cTn>
                                        <p:tgtEl>
                                          <p:spTgt spid="5122"/>
                                        </p:tgtEl>
                                      </p:cBhvr>
                                      <p:to x="100000" y="80000"/>
                                    </p:animScale>
                                    <p:animScale>
                                      <p:cBhvr>
                                        <p:cTn id="16" dur="166" decel="50000">
                                          <p:stCondLst>
                                            <p:cond delay="1338"/>
                                          </p:stCondLst>
                                        </p:cTn>
                                        <p:tgtEl>
                                          <p:spTgt spid="5122"/>
                                        </p:tgtEl>
                                      </p:cBhvr>
                                      <p:to x="100000" y="100000"/>
                                    </p:animScale>
                                    <p:animScale>
                                      <p:cBhvr>
                                        <p:cTn id="17" dur="26">
                                          <p:stCondLst>
                                            <p:cond delay="1642"/>
                                          </p:stCondLst>
                                        </p:cTn>
                                        <p:tgtEl>
                                          <p:spTgt spid="5122"/>
                                        </p:tgtEl>
                                      </p:cBhvr>
                                      <p:to x="100000" y="90000"/>
                                    </p:animScale>
                                    <p:animScale>
                                      <p:cBhvr>
                                        <p:cTn id="18" dur="166" decel="50000">
                                          <p:stCondLst>
                                            <p:cond delay="1668"/>
                                          </p:stCondLst>
                                        </p:cTn>
                                        <p:tgtEl>
                                          <p:spTgt spid="5122"/>
                                        </p:tgtEl>
                                      </p:cBhvr>
                                      <p:to x="100000" y="100000"/>
                                    </p:animScale>
                                    <p:animScale>
                                      <p:cBhvr>
                                        <p:cTn id="19" dur="26">
                                          <p:stCondLst>
                                            <p:cond delay="1808"/>
                                          </p:stCondLst>
                                        </p:cTn>
                                        <p:tgtEl>
                                          <p:spTgt spid="5122"/>
                                        </p:tgtEl>
                                      </p:cBhvr>
                                      <p:to x="100000" y="95000"/>
                                    </p:animScale>
                                    <p:animScale>
                                      <p:cBhvr>
                                        <p:cTn id="20" dur="166" decel="50000">
                                          <p:stCondLst>
                                            <p:cond delay="1834"/>
                                          </p:stCondLst>
                                        </p:cTn>
                                        <p:tgtEl>
                                          <p:spTgt spid="512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randombar(horizontal)">
                                      <p:cBhvr>
                                        <p:cTn id="25" dur="5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45" presetClass="entr" presetSubtype="0" fill="hold" grpId="0" nodeType="clickEffect">
                                  <p:stCondLst>
                                    <p:cond delay="0"/>
                                  </p:stCondLst>
                                  <p:childTnLst>
                                    <p:set>
                                      <p:cBhvr>
                                        <p:cTn id="29" dur="1" fill="hold">
                                          <p:stCondLst>
                                            <p:cond delay="0"/>
                                          </p:stCondLst>
                                        </p:cTn>
                                        <p:tgtEl>
                                          <p:spTgt spid="3">
                                            <p:bg/>
                                          </p:spTgt>
                                        </p:tgtEl>
                                        <p:attrNameLst>
                                          <p:attrName>style.visibility</p:attrName>
                                        </p:attrNameLst>
                                      </p:cBhvr>
                                      <p:to>
                                        <p:strVal val="visible"/>
                                      </p:to>
                                    </p:set>
                                    <p:animEffect transition="in" filter="fade">
                                      <p:cBhvr>
                                        <p:cTn id="30" dur="2000"/>
                                        <p:tgtEl>
                                          <p:spTgt spid="3">
                                            <p:bg/>
                                          </p:spTgt>
                                        </p:tgtEl>
                                      </p:cBhvr>
                                    </p:animEffect>
                                    <p:anim calcmode="lin" valueType="num">
                                      <p:cBhvr>
                                        <p:cTn id="31" dur="2000" fill="hold"/>
                                        <p:tgtEl>
                                          <p:spTgt spid="3">
                                            <p:bg/>
                                          </p:spTgt>
                                        </p:tgtEl>
                                        <p:attrNameLst>
                                          <p:attrName>ppt_w</p:attrName>
                                        </p:attrNameLst>
                                      </p:cBhvr>
                                      <p:tavLst>
                                        <p:tav tm="0" fmla="#ppt_w*sin(2.5*pi*$)">
                                          <p:val>
                                            <p:fltVal val="0"/>
                                          </p:val>
                                        </p:tav>
                                        <p:tav tm="100000">
                                          <p:val>
                                            <p:fltVal val="1"/>
                                          </p:val>
                                        </p:tav>
                                      </p:tavLst>
                                    </p:anim>
                                    <p:anim calcmode="lin" valueType="num">
                                      <p:cBhvr>
                                        <p:cTn id="32" dur="2000" fill="hold"/>
                                        <p:tgtEl>
                                          <p:spTgt spid="3">
                                            <p:bg/>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45" presetClass="entr" presetSubtype="0" fill="hold" grpId="0" nodeType="clickEffect">
                                  <p:stCondLst>
                                    <p:cond delay="0"/>
                                  </p:stCondLst>
                                  <p:childTnLst>
                                    <p:set>
                                      <p:cBhvr>
                                        <p:cTn id="36" dur="1" fill="hold">
                                          <p:stCondLst>
                                            <p:cond delay="0"/>
                                          </p:stCondLst>
                                        </p:cTn>
                                        <p:tgtEl>
                                          <p:spTgt spid="3">
                                            <p:txEl>
                                              <p:pRg st="0" end="0"/>
                                            </p:txEl>
                                          </p:spTgt>
                                        </p:tgtEl>
                                        <p:attrNameLst>
                                          <p:attrName>style.visibility</p:attrName>
                                        </p:attrNameLst>
                                      </p:cBhvr>
                                      <p:to>
                                        <p:strVal val="visible"/>
                                      </p:to>
                                    </p:set>
                                    <p:animEffect transition="in" filter="fade">
                                      <p:cBhvr>
                                        <p:cTn id="37" dur="2000"/>
                                        <p:tgtEl>
                                          <p:spTgt spid="3">
                                            <p:txEl>
                                              <p:pRg st="0" end="0"/>
                                            </p:txEl>
                                          </p:spTgt>
                                        </p:tgtEl>
                                      </p:cBhvr>
                                    </p:animEffect>
                                    <p:anim calcmode="lin" valueType="num">
                                      <p:cBhvr>
                                        <p:cTn id="3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3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45" presetClass="entr" presetSubtype="0" fill="hold" grpId="0" nodeType="clickEffect">
                                  <p:stCondLst>
                                    <p:cond delay="0"/>
                                  </p:stCondLst>
                                  <p:childTnLst>
                                    <p:set>
                                      <p:cBhvr>
                                        <p:cTn id="43" dur="1" fill="hold">
                                          <p:stCondLst>
                                            <p:cond delay="0"/>
                                          </p:stCondLst>
                                        </p:cTn>
                                        <p:tgtEl>
                                          <p:spTgt spid="3">
                                            <p:txEl>
                                              <p:pRg st="2" end="2"/>
                                            </p:txEl>
                                          </p:spTgt>
                                        </p:tgtEl>
                                        <p:attrNameLst>
                                          <p:attrName>style.visibility</p:attrName>
                                        </p:attrNameLst>
                                      </p:cBhvr>
                                      <p:to>
                                        <p:strVal val="visible"/>
                                      </p:to>
                                    </p:set>
                                    <p:animEffect transition="in" filter="fade">
                                      <p:cBhvr>
                                        <p:cTn id="44" dur="2000"/>
                                        <p:tgtEl>
                                          <p:spTgt spid="3">
                                            <p:txEl>
                                              <p:pRg st="2" end="2"/>
                                            </p:txEl>
                                          </p:spTgt>
                                        </p:tgtEl>
                                      </p:cBhvr>
                                    </p:animEffect>
                                    <p:anim calcmode="lin" valueType="num">
                                      <p:cBhvr>
                                        <p:cTn id="45"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46"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45" presetClass="entr" presetSubtype="0" fill="hold" grpId="0" nodeType="clickEffect">
                                  <p:stCondLst>
                                    <p:cond delay="0"/>
                                  </p:stCondLst>
                                  <p:childTnLst>
                                    <p:set>
                                      <p:cBhvr>
                                        <p:cTn id="50" dur="1" fill="hold">
                                          <p:stCondLst>
                                            <p:cond delay="0"/>
                                          </p:stCondLst>
                                        </p:cTn>
                                        <p:tgtEl>
                                          <p:spTgt spid="3">
                                            <p:txEl>
                                              <p:pRg st="3" end="3"/>
                                            </p:txEl>
                                          </p:spTgt>
                                        </p:tgtEl>
                                        <p:attrNameLst>
                                          <p:attrName>style.visibility</p:attrName>
                                        </p:attrNameLst>
                                      </p:cBhvr>
                                      <p:to>
                                        <p:strVal val="visible"/>
                                      </p:to>
                                    </p:set>
                                    <p:animEffect transition="in" filter="fade">
                                      <p:cBhvr>
                                        <p:cTn id="51" dur="2000"/>
                                        <p:tgtEl>
                                          <p:spTgt spid="3">
                                            <p:txEl>
                                              <p:pRg st="3" end="3"/>
                                            </p:txEl>
                                          </p:spTgt>
                                        </p:tgtEl>
                                      </p:cBhvr>
                                    </p:animEffect>
                                    <p:anim calcmode="lin" valueType="num">
                                      <p:cBhvr>
                                        <p:cTn id="52"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53"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54" fill="hold">
                      <p:stCondLst>
                        <p:cond delay="indefinite"/>
                      </p:stCondLst>
                      <p:childTnLst>
                        <p:par>
                          <p:cTn id="55" fill="hold">
                            <p:stCondLst>
                              <p:cond delay="0"/>
                            </p:stCondLst>
                            <p:childTnLst>
                              <p:par>
                                <p:cTn id="56" presetID="45" presetClass="entr" presetSubtype="0" fill="hold" grpId="0" nodeType="clickEffect">
                                  <p:stCondLst>
                                    <p:cond delay="0"/>
                                  </p:stCondLst>
                                  <p:childTnLst>
                                    <p:set>
                                      <p:cBhvr>
                                        <p:cTn id="57" dur="1" fill="hold">
                                          <p:stCondLst>
                                            <p:cond delay="0"/>
                                          </p:stCondLst>
                                        </p:cTn>
                                        <p:tgtEl>
                                          <p:spTgt spid="3">
                                            <p:txEl>
                                              <p:pRg st="4" end="4"/>
                                            </p:txEl>
                                          </p:spTgt>
                                        </p:tgtEl>
                                        <p:attrNameLst>
                                          <p:attrName>style.visibility</p:attrName>
                                        </p:attrNameLst>
                                      </p:cBhvr>
                                      <p:to>
                                        <p:strVal val="visible"/>
                                      </p:to>
                                    </p:set>
                                    <p:animEffect transition="in" filter="fade">
                                      <p:cBhvr>
                                        <p:cTn id="58" dur="2000"/>
                                        <p:tgtEl>
                                          <p:spTgt spid="3">
                                            <p:txEl>
                                              <p:pRg st="4" end="4"/>
                                            </p:txEl>
                                          </p:spTgt>
                                        </p:tgtEl>
                                      </p:cBhvr>
                                    </p:animEffect>
                                    <p:anim calcmode="lin" valueType="num">
                                      <p:cBhvr>
                                        <p:cTn id="59"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60" dur="2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2051720" y="332656"/>
            <a:ext cx="4464496" cy="1143000"/>
          </a:xfrm>
          <a:solidFill>
            <a:schemeClr val="tx1"/>
          </a:solidFill>
        </p:spPr>
        <p:txBody>
          <a:bodyPr vert="horz" lIns="91440" tIns="45720" rIns="91440" bIns="45720" rtlCol="0" anchor="ctr">
            <a:normAutofit/>
          </a:bodyPr>
          <a:lstStyle/>
          <a:p>
            <a:r>
              <a:rPr lang="es-CO" sz="3600" b="1" dirty="0">
                <a:solidFill>
                  <a:schemeClr val="bg1"/>
                </a:solidFill>
                <a:latin typeface="Comic Sans MS" pitchFamily="66" charset="0"/>
                <a:cs typeface="Arial" pitchFamily="34" charset="0"/>
              </a:rPr>
              <a:t>RECUERDE</a:t>
            </a:r>
          </a:p>
        </p:txBody>
      </p:sp>
      <p:sp>
        <p:nvSpPr>
          <p:cNvPr id="3" name="2 Marcador de contenido"/>
          <p:cNvSpPr>
            <a:spLocks noGrp="1"/>
          </p:cNvSpPr>
          <p:nvPr>
            <p:ph idx="1"/>
          </p:nvPr>
        </p:nvSpPr>
        <p:spPr>
          <a:xfrm>
            <a:off x="539552" y="2780928"/>
            <a:ext cx="7776864" cy="3456384"/>
          </a:xfrm>
          <a:pattFill prst="pct5">
            <a:fgClr>
              <a:schemeClr val="tx1"/>
            </a:fgClr>
            <a:bgClr>
              <a:schemeClr val="bg1">
                <a:lumMod val="95000"/>
              </a:schemeClr>
            </a:bgClr>
          </a:pattFill>
        </p:spPr>
        <p:txBody>
          <a:bodyPr>
            <a:normAutofit lnSpcReduction="10000"/>
          </a:bodyPr>
          <a:lstStyle/>
          <a:p>
            <a:pPr algn="just"/>
            <a:r>
              <a:rPr lang="es-CO" sz="2400" dirty="0">
                <a:latin typeface="Comic Sans MS" pitchFamily="66" charset="0"/>
              </a:rPr>
              <a:t>Su objetivo final es explicar:</a:t>
            </a:r>
          </a:p>
          <a:p>
            <a:pPr algn="just"/>
            <a:endParaRPr lang="es-CO" sz="2400" dirty="0">
              <a:latin typeface="Comic Sans MS" pitchFamily="66" charset="0"/>
            </a:endParaRPr>
          </a:p>
          <a:p>
            <a:pPr algn="just"/>
            <a:r>
              <a:rPr lang="es-CO" sz="2400" dirty="0">
                <a:latin typeface="Comic Sans MS" pitchFamily="66" charset="0"/>
              </a:rPr>
              <a:t>Sobre qué escribe: </a:t>
            </a:r>
            <a:r>
              <a:rPr lang="es-CO" sz="2400" b="1" dirty="0">
                <a:solidFill>
                  <a:srgbClr val="660033"/>
                </a:solidFill>
                <a:latin typeface="Comic Sans MS" pitchFamily="66" charset="0"/>
              </a:rPr>
              <a:t>el tema</a:t>
            </a:r>
          </a:p>
          <a:p>
            <a:pPr algn="just"/>
            <a:endParaRPr lang="es-CO" sz="2400" dirty="0">
              <a:latin typeface="Comic Sans MS" pitchFamily="66" charset="0"/>
            </a:endParaRPr>
          </a:p>
          <a:p>
            <a:pPr algn="just"/>
            <a:r>
              <a:rPr lang="es-CO" sz="2400" dirty="0">
                <a:latin typeface="Comic Sans MS" pitchFamily="66" charset="0"/>
              </a:rPr>
              <a:t>Lo que no sabe sobre el mismo: </a:t>
            </a:r>
            <a:r>
              <a:rPr lang="es-CO" sz="2400" b="1" dirty="0">
                <a:solidFill>
                  <a:srgbClr val="660033"/>
                </a:solidFill>
                <a:latin typeface="Comic Sans MS" pitchFamily="66" charset="0"/>
              </a:rPr>
              <a:t>la pregunta</a:t>
            </a:r>
          </a:p>
          <a:p>
            <a:pPr algn="just"/>
            <a:endParaRPr lang="es-CO" sz="2400" dirty="0">
              <a:latin typeface="Comic Sans MS" pitchFamily="66" charset="0"/>
            </a:endParaRPr>
          </a:p>
          <a:p>
            <a:pPr algn="just"/>
            <a:r>
              <a:rPr lang="es-CO" sz="2400" dirty="0">
                <a:latin typeface="Comic Sans MS" pitchFamily="66" charset="0"/>
              </a:rPr>
              <a:t>Por qué quiere saber sobre él: </a:t>
            </a:r>
            <a:r>
              <a:rPr lang="es-CO" sz="2400" b="1" dirty="0">
                <a:solidFill>
                  <a:srgbClr val="660033"/>
                </a:solidFill>
                <a:latin typeface="Comic Sans MS" pitchFamily="66" charset="0"/>
              </a:rPr>
              <a:t>la justificación racional</a:t>
            </a:r>
          </a:p>
          <a:p>
            <a:pPr algn="just"/>
            <a:endParaRPr lang="es-CO" dirty="0">
              <a:latin typeface="Comic Sans MS" pitchFamily="66" charset="0"/>
            </a:endParaRPr>
          </a:p>
          <a:p>
            <a:pPr algn="just"/>
            <a:endParaRPr lang="es-CO" dirty="0">
              <a:latin typeface="Comic Sans MS" pitchFamily="66" charset="0"/>
            </a:endParaRPr>
          </a:p>
        </p:txBody>
      </p:sp>
    </p:spTree>
    <p:extLst>
      <p:ext uri="{BB962C8B-B14F-4D97-AF65-F5344CB8AC3E}">
        <p14:creationId xmlns:p14="http://schemas.microsoft.com/office/powerpoint/2010/main" val="5153902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1000"/>
                                        <p:tgtEl>
                                          <p:spTgt spid="3">
                                            <p:bg/>
                                          </p:spTgt>
                                        </p:tgtEl>
                                      </p:cBhvr>
                                    </p:animEffect>
                                    <p:anim calcmode="lin" valueType="num">
                                      <p:cBhvr>
                                        <p:cTn id="15" dur="1000" fill="hold"/>
                                        <p:tgtEl>
                                          <p:spTgt spid="3">
                                            <p:bg/>
                                          </p:spTgt>
                                        </p:tgtEl>
                                        <p:attrNameLst>
                                          <p:attrName>ppt_x</p:attrName>
                                        </p:attrNameLst>
                                      </p:cBhvr>
                                      <p:tavLst>
                                        <p:tav tm="0">
                                          <p:val>
                                            <p:strVal val="#ppt_x"/>
                                          </p:val>
                                        </p:tav>
                                        <p:tav tm="100000">
                                          <p:val>
                                            <p:strVal val="#ppt_x"/>
                                          </p:val>
                                        </p:tav>
                                      </p:tavLst>
                                    </p:anim>
                                    <p:anim calcmode="lin" valueType="num">
                                      <p:cBhvr>
                                        <p:cTn id="16"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1000"/>
                                        <p:tgtEl>
                                          <p:spTgt spid="3">
                                            <p:txEl>
                                              <p:pRg st="0" end="0"/>
                                            </p:txEl>
                                          </p:spTgt>
                                        </p:tgtEl>
                                      </p:cBhvr>
                                    </p:animEffect>
                                    <p:anim calcmode="lin" valueType="num">
                                      <p:cBhvr>
                                        <p:cTn id="2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274638"/>
            <a:ext cx="6768752" cy="1143000"/>
          </a:xfrm>
          <a:solidFill>
            <a:schemeClr val="tx1"/>
          </a:solidFill>
        </p:spPr>
        <p:txBody>
          <a:bodyPr vert="horz" lIns="91440" tIns="45720" rIns="91440" bIns="45720" rtlCol="0" anchor="ctr">
            <a:normAutofit/>
          </a:bodyPr>
          <a:lstStyle/>
          <a:p>
            <a:r>
              <a:rPr lang="es-CO" sz="3600" b="1" dirty="0">
                <a:solidFill>
                  <a:schemeClr val="bg1"/>
                </a:solidFill>
                <a:latin typeface="Comic Sans MS" pitchFamily="66" charset="0"/>
                <a:cs typeface="Arial" pitchFamily="34" charset="0"/>
              </a:rPr>
              <a:t>DEL INTERÉS A UN TEMA</a:t>
            </a:r>
          </a:p>
        </p:txBody>
      </p:sp>
      <p:sp>
        <p:nvSpPr>
          <p:cNvPr id="3" name="2 Marcador de contenido"/>
          <p:cNvSpPr>
            <a:spLocks noGrp="1"/>
          </p:cNvSpPr>
          <p:nvPr>
            <p:ph idx="1"/>
          </p:nvPr>
        </p:nvSpPr>
        <p:spPr>
          <a:xfrm>
            <a:off x="457200" y="1600200"/>
            <a:ext cx="5554960" cy="4525963"/>
          </a:xfrm>
          <a:solidFill>
            <a:schemeClr val="accent4">
              <a:lumMod val="60000"/>
              <a:lumOff val="40000"/>
              <a:alpha val="70000"/>
            </a:schemeClr>
          </a:solidFill>
        </p:spPr>
        <p:txBody>
          <a:bodyPr/>
          <a:lstStyle/>
          <a:p>
            <a:pPr algn="just"/>
            <a:r>
              <a:rPr lang="es-CO" sz="2400" dirty="0">
                <a:latin typeface="Comic Sans MS" pitchFamily="66" charset="0"/>
              </a:rPr>
              <a:t>El interés está en un área general de indagación que nos gustaría explorar.</a:t>
            </a:r>
          </a:p>
          <a:p>
            <a:pPr marL="0" indent="0" algn="just">
              <a:buNone/>
            </a:pPr>
            <a:endParaRPr lang="es-CO" sz="2400" dirty="0">
              <a:latin typeface="Comic Sans MS" pitchFamily="66" charset="0"/>
            </a:endParaRPr>
          </a:p>
          <a:p>
            <a:pPr algn="just"/>
            <a:r>
              <a:rPr lang="es-CO" sz="2400" dirty="0">
                <a:latin typeface="Comic Sans MS" pitchFamily="66" charset="0"/>
              </a:rPr>
              <a:t>Comience por lo que le interese más profundamente, enumerando cuatro o cinco áreas sobre las que le gustaría aprender más.</a:t>
            </a:r>
          </a:p>
          <a:p>
            <a:pPr marL="0" indent="0" algn="just">
              <a:buNone/>
            </a:pPr>
            <a:endParaRPr lang="es-CO" sz="2400" dirty="0">
              <a:latin typeface="Comic Sans MS" pitchFamily="66" charset="0"/>
            </a:endParaRPr>
          </a:p>
          <a:p>
            <a:pPr algn="just"/>
            <a:r>
              <a:rPr lang="es-CO" sz="2400" dirty="0">
                <a:latin typeface="Comic Sans MS" pitchFamily="66" charset="0"/>
              </a:rPr>
              <a:t>Consulte los temas tratados por anteriores investigadores</a:t>
            </a:r>
          </a:p>
          <a:p>
            <a:pPr algn="just"/>
            <a:endParaRPr lang="es-CO" dirty="0">
              <a:latin typeface="Comic Sans MS" pitchFamily="66" charset="0"/>
            </a:endParaRPr>
          </a:p>
        </p:txBody>
      </p:sp>
      <p:pic>
        <p:nvPicPr>
          <p:cNvPr id="6147" name="Picture 3" descr="C:\Users\pfragal\AppData\Local\Microsoft\Windows\Temporary Internet Files\Content.IE5\KOQOQU6O\MP900432854[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67787" y="2060848"/>
            <a:ext cx="2200993" cy="20162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448075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6147"/>
                                        </p:tgtEl>
                                        <p:attrNameLst>
                                          <p:attrName>style.visibility</p:attrName>
                                        </p:attrNameLst>
                                      </p:cBhvr>
                                      <p:to>
                                        <p:strVal val="visible"/>
                                      </p:to>
                                    </p:set>
                                    <p:animEffect transition="in" filter="fade">
                                      <p:cBhvr>
                                        <p:cTn id="12" dur="2000"/>
                                        <p:tgtEl>
                                          <p:spTgt spid="6147"/>
                                        </p:tgtEl>
                                      </p:cBhvr>
                                    </p:animEffect>
                                    <p:anim calcmode="lin" valueType="num">
                                      <p:cBhvr>
                                        <p:cTn id="13" dur="2000" fill="hold"/>
                                        <p:tgtEl>
                                          <p:spTgt spid="6147"/>
                                        </p:tgtEl>
                                        <p:attrNameLst>
                                          <p:attrName>ppt_w</p:attrName>
                                        </p:attrNameLst>
                                      </p:cBhvr>
                                      <p:tavLst>
                                        <p:tav tm="0" fmla="#ppt_w*sin(2.5*pi*$)">
                                          <p:val>
                                            <p:fltVal val="0"/>
                                          </p:val>
                                        </p:tav>
                                        <p:tav tm="100000">
                                          <p:val>
                                            <p:fltVal val="1"/>
                                          </p:val>
                                        </p:tav>
                                      </p:tavLst>
                                    </p:anim>
                                    <p:anim calcmode="lin" valueType="num">
                                      <p:cBhvr>
                                        <p:cTn id="14" dur="2000" fill="hold"/>
                                        <p:tgtEl>
                                          <p:spTgt spid="6147"/>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fade">
                                      <p:cBhvr>
                                        <p:cTn id="19" dur="2000"/>
                                        <p:tgtEl>
                                          <p:spTgt spid="3">
                                            <p:bg/>
                                          </p:spTgt>
                                        </p:tgtEl>
                                      </p:cBhvr>
                                    </p:animEffect>
                                    <p:anim calcmode="lin" valueType="num">
                                      <p:cBhvr>
                                        <p:cTn id="20" dur="2000" fill="hold"/>
                                        <p:tgtEl>
                                          <p:spTgt spid="3">
                                            <p:bg/>
                                          </p:spTgt>
                                        </p:tgtEl>
                                        <p:attrNameLst>
                                          <p:attrName>ppt_w</p:attrName>
                                        </p:attrNameLst>
                                      </p:cBhvr>
                                      <p:tavLst>
                                        <p:tav tm="0" fmla="#ppt_w*sin(2.5*pi*$)">
                                          <p:val>
                                            <p:fltVal val="0"/>
                                          </p:val>
                                        </p:tav>
                                        <p:tav tm="100000">
                                          <p:val>
                                            <p:fltVal val="1"/>
                                          </p:val>
                                        </p:tav>
                                      </p:tavLst>
                                    </p:anim>
                                    <p:anim calcmode="lin" valueType="num">
                                      <p:cBhvr>
                                        <p:cTn id="21" dur="2000" fill="hold"/>
                                        <p:tgtEl>
                                          <p:spTgt spid="3">
                                            <p:bg/>
                                          </p:spTgt>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45" presetClass="entr" presetSubtype="0" fill="hold" grpId="0" nodeType="click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fade">
                                      <p:cBhvr>
                                        <p:cTn id="26" dur="2000"/>
                                        <p:tgtEl>
                                          <p:spTgt spid="3">
                                            <p:txEl>
                                              <p:pRg st="0" end="0"/>
                                            </p:txEl>
                                          </p:spTgt>
                                        </p:tgtEl>
                                      </p:cBhvr>
                                    </p:animEffect>
                                    <p:anim calcmode="lin" valueType="num">
                                      <p:cBhvr>
                                        <p:cTn id="27"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28"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45" presetClass="entr" presetSubtype="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fade">
                                      <p:cBhvr>
                                        <p:cTn id="33" dur="2000"/>
                                        <p:tgtEl>
                                          <p:spTgt spid="3">
                                            <p:txEl>
                                              <p:pRg st="2" end="2"/>
                                            </p:txEl>
                                          </p:spTgt>
                                        </p:tgtEl>
                                      </p:cBhvr>
                                    </p:animEffect>
                                    <p:anim calcmode="lin" valueType="num">
                                      <p:cBhvr>
                                        <p:cTn id="34"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35"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45" presetClass="entr" presetSubtype="0" fill="hold" grpId="0"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2000"/>
                                        <p:tgtEl>
                                          <p:spTgt spid="3">
                                            <p:txEl>
                                              <p:pRg st="4" end="4"/>
                                            </p:txEl>
                                          </p:spTgt>
                                        </p:tgtEl>
                                      </p:cBhvr>
                                    </p:animEffect>
                                    <p:anim calcmode="lin" valueType="num">
                                      <p:cBhvr>
                                        <p:cTn id="41"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42" dur="2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600200"/>
            <a:ext cx="5832648" cy="4525963"/>
          </a:xfr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p:spPr>
        <p:txBody>
          <a:bodyPr>
            <a:normAutofit/>
          </a:bodyPr>
          <a:lstStyle/>
          <a:p>
            <a:pPr marL="0" indent="0" algn="just">
              <a:buNone/>
            </a:pPr>
            <a:endParaRPr lang="es-CO" dirty="0">
              <a:latin typeface="Arial" pitchFamily="34" charset="0"/>
              <a:cs typeface="Arial" pitchFamily="34" charset="0"/>
            </a:endParaRPr>
          </a:p>
          <a:p>
            <a:pPr marL="0" indent="0" algn="just">
              <a:buNone/>
            </a:pPr>
            <a:r>
              <a:rPr lang="es-CO" sz="3000" dirty="0">
                <a:latin typeface="Arial" pitchFamily="34" charset="0"/>
                <a:cs typeface="Arial" pitchFamily="34" charset="0"/>
              </a:rPr>
              <a:t>Una vez Usted haya acumulado un cuerpo sustancial de datos, se debe organizar de modo que le ayude a descubrir en aquellos algún patrón o implicación, y formular una </a:t>
            </a:r>
            <a:r>
              <a:rPr lang="es-CO" sz="3000" b="1" dirty="0">
                <a:solidFill>
                  <a:srgbClr val="FF0000"/>
                </a:solidFill>
                <a:latin typeface="Arial" pitchFamily="34" charset="0"/>
                <a:cs typeface="Arial" pitchFamily="34" charset="0"/>
              </a:rPr>
              <a:t>afirmación que crea que puede justificar</a:t>
            </a:r>
          </a:p>
        </p:txBody>
      </p:sp>
      <p:sp>
        <p:nvSpPr>
          <p:cNvPr id="4" name="1 Título"/>
          <p:cNvSpPr>
            <a:spLocks noGrp="1"/>
          </p:cNvSpPr>
          <p:nvPr>
            <p:ph type="title"/>
          </p:nvPr>
        </p:nvSpPr>
        <p:spPr>
          <a:xfrm>
            <a:off x="1547664" y="274638"/>
            <a:ext cx="5544616" cy="1143000"/>
          </a:xfrm>
          <a:solidFill>
            <a:schemeClr val="tx1"/>
          </a:solidFill>
        </p:spPr>
        <p:txBody>
          <a:bodyPr vert="horz" lIns="91440" tIns="45720" rIns="91440" bIns="45720" rtlCol="0" anchor="ctr">
            <a:normAutofit/>
          </a:bodyPr>
          <a:lstStyle/>
          <a:p>
            <a:r>
              <a:rPr lang="es-CO" sz="3600" b="1" dirty="0">
                <a:solidFill>
                  <a:schemeClr val="bg1"/>
                </a:solidFill>
                <a:latin typeface="Comic Sans MS" pitchFamily="66" charset="0"/>
                <a:cs typeface="Arial" pitchFamily="34" charset="0"/>
              </a:rPr>
              <a:t>EL PRIMER BORRADOR   </a:t>
            </a:r>
          </a:p>
        </p:txBody>
      </p:sp>
      <p:pic>
        <p:nvPicPr>
          <p:cNvPr id="1026" name="Picture 2" descr="C:\Users\USUARIO\AppData\Local\Microsoft\Windows\Temporary Internet Files\Content.IE5\M5UJWKKD\MC90005653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60232" y="1916832"/>
            <a:ext cx="1929384" cy="181804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C:\Users\USUARIO\AppData\Local\Microsoft\Windows\Temporary Internet Files\Content.IE5\40YRZ1A0\MP90042301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60231" y="4437112"/>
            <a:ext cx="1929383" cy="1584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7806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nodeType="clickEffect">
                                  <p:stCondLst>
                                    <p:cond delay="0"/>
                                  </p:stCondLst>
                                  <p:childTnLst>
                                    <p:set>
                                      <p:cBhvr>
                                        <p:cTn id="24" dur="1" fill="hold">
                                          <p:stCondLst>
                                            <p:cond delay="0"/>
                                          </p:stCondLst>
                                        </p:cTn>
                                        <p:tgtEl>
                                          <p:spTgt spid="1026"/>
                                        </p:tgtEl>
                                        <p:attrNameLst>
                                          <p:attrName>style.visibility</p:attrName>
                                        </p:attrNameLst>
                                      </p:cBhvr>
                                      <p:to>
                                        <p:strVal val="visible"/>
                                      </p:to>
                                    </p:set>
                                    <p:animEffect transition="in" filter="fade">
                                      <p:cBhvr>
                                        <p:cTn id="25" dur="2000"/>
                                        <p:tgtEl>
                                          <p:spTgt spid="1026"/>
                                        </p:tgtEl>
                                      </p:cBhvr>
                                    </p:animEffect>
                                    <p:anim calcmode="lin" valueType="num">
                                      <p:cBhvr>
                                        <p:cTn id="26" dur="2000" fill="hold"/>
                                        <p:tgtEl>
                                          <p:spTgt spid="1026"/>
                                        </p:tgtEl>
                                        <p:attrNameLst>
                                          <p:attrName>ppt_w</p:attrName>
                                        </p:attrNameLst>
                                      </p:cBhvr>
                                      <p:tavLst>
                                        <p:tav tm="0" fmla="#ppt_w*sin(2.5*pi*$)">
                                          <p:val>
                                            <p:fltVal val="0"/>
                                          </p:val>
                                        </p:tav>
                                        <p:tav tm="100000">
                                          <p:val>
                                            <p:fltVal val="1"/>
                                          </p:val>
                                        </p:tav>
                                      </p:tavLst>
                                    </p:anim>
                                    <p:anim calcmode="lin" valueType="num">
                                      <p:cBhvr>
                                        <p:cTn id="27" dur="2000" fill="hold"/>
                                        <p:tgtEl>
                                          <p:spTgt spid="1026"/>
                                        </p:tgtEl>
                                        <p:attrNameLst>
                                          <p:attrName>ppt_h</p:attrName>
                                        </p:attrNameLst>
                                      </p:cBhvr>
                                      <p:tavLst>
                                        <p:tav tm="0">
                                          <p:val>
                                            <p:strVal val="#ppt_h"/>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bg/>
                                          </p:spTgt>
                                        </p:tgtEl>
                                        <p:attrNameLst>
                                          <p:attrName>style.visibility</p:attrName>
                                        </p:attrNameLst>
                                      </p:cBhvr>
                                      <p:to>
                                        <p:strVal val="visible"/>
                                      </p:to>
                                    </p:set>
                                    <p:animEffect transition="in" filter="barn(inVertical)">
                                      <p:cBhvr>
                                        <p:cTn id="32" dur="500"/>
                                        <p:tgtEl>
                                          <p:spTgt spid="3">
                                            <p:bg/>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
                                            <p:txEl>
                                              <p:pRg st="1" end="1"/>
                                            </p:txEl>
                                          </p:spTgt>
                                        </p:tgtEl>
                                        <p:attrNameLst>
                                          <p:attrName>style.visibility</p:attrName>
                                        </p:attrNameLst>
                                      </p:cBhvr>
                                      <p:to>
                                        <p:strVal val="visible"/>
                                      </p:to>
                                    </p:set>
                                    <p:animEffect transition="in" filter="barn(inVertical)">
                                      <p:cBhvr>
                                        <p:cTn id="37" dur="500"/>
                                        <p:tgtEl>
                                          <p:spTgt spid="3">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1000"/>
                                        <p:tgtEl>
                                          <p:spTgt spid="5"/>
                                        </p:tgtEl>
                                      </p:cBhvr>
                                    </p:animEffect>
                                    <p:anim calcmode="lin" valueType="num">
                                      <p:cBhvr>
                                        <p:cTn id="43" dur="1000" fill="hold"/>
                                        <p:tgtEl>
                                          <p:spTgt spid="5"/>
                                        </p:tgtEl>
                                        <p:attrNameLst>
                                          <p:attrName>ppt_x</p:attrName>
                                        </p:attrNameLst>
                                      </p:cBhvr>
                                      <p:tavLst>
                                        <p:tav tm="0">
                                          <p:val>
                                            <p:strVal val="#ppt_x"/>
                                          </p:val>
                                        </p:tav>
                                        <p:tav tm="100000">
                                          <p:val>
                                            <p:strVal val="#ppt_x"/>
                                          </p:val>
                                        </p:tav>
                                      </p:tavLst>
                                    </p:anim>
                                    <p:anim calcmode="lin" valueType="num">
                                      <p:cBhvr>
                                        <p:cTn id="4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1341984" y="274638"/>
            <a:ext cx="6614392" cy="1143000"/>
          </a:xfrm>
          <a:solidFill>
            <a:schemeClr val="tx1"/>
          </a:solidFill>
        </p:spPr>
        <p:txBody>
          <a:bodyPr vert="horz" lIns="91440" tIns="45720" rIns="91440" bIns="45720" rtlCol="0" anchor="ctr">
            <a:normAutofit/>
          </a:bodyPr>
          <a:lstStyle/>
          <a:p>
            <a:r>
              <a:rPr lang="es-CO" sz="3600" b="1" dirty="0">
                <a:solidFill>
                  <a:schemeClr val="bg1"/>
                </a:solidFill>
                <a:latin typeface="Comic Sans MS" pitchFamily="66" charset="0"/>
                <a:cs typeface="Arial" pitchFamily="34" charset="0"/>
              </a:rPr>
              <a:t>EL PRIMER BORRADOR  </a:t>
            </a:r>
          </a:p>
        </p:txBody>
      </p:sp>
      <p:sp>
        <p:nvSpPr>
          <p:cNvPr id="3" name="2 Marcador de contenido"/>
          <p:cNvSpPr>
            <a:spLocks noGrp="1"/>
          </p:cNvSpPr>
          <p:nvPr>
            <p:ph idx="1"/>
          </p:nvPr>
        </p:nvSpPr>
        <p:spPr>
          <a:xfrm>
            <a:off x="755576" y="1927372"/>
            <a:ext cx="7344816" cy="4525963"/>
          </a:xfr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p:spPr>
        <p:txBody>
          <a:bodyPr>
            <a:normAutofit lnSpcReduction="10000"/>
          </a:bodyPr>
          <a:lstStyle/>
          <a:p>
            <a:pPr marL="0" indent="0" algn="just">
              <a:buNone/>
            </a:pPr>
            <a:r>
              <a:rPr lang="es-CO" sz="2800" dirty="0">
                <a:latin typeface="Arial" pitchFamily="34" charset="0"/>
                <a:cs typeface="Arial" pitchFamily="34" charset="0"/>
              </a:rPr>
              <a:t>El principio de organización debe provenir de las preguntas y respuestas, las cuales deben justificar alguna tesis central, una afirmación que representará la respuesta a su pregunta más difícil y adoptará la forma de </a:t>
            </a:r>
            <a:r>
              <a:rPr lang="es-CO" sz="2800" b="1" dirty="0">
                <a:solidFill>
                  <a:srgbClr val="FF0000"/>
                </a:solidFill>
                <a:latin typeface="Arial" pitchFamily="34" charset="0"/>
                <a:cs typeface="Arial" pitchFamily="34" charset="0"/>
              </a:rPr>
              <a:t>argumentación</a:t>
            </a:r>
            <a:r>
              <a:rPr lang="es-CO" sz="2800" dirty="0">
                <a:latin typeface="Arial" pitchFamily="34" charset="0"/>
                <a:cs typeface="Arial" pitchFamily="34" charset="0"/>
              </a:rPr>
              <a:t> de la investigación.</a:t>
            </a:r>
          </a:p>
          <a:p>
            <a:pPr marL="0" indent="0" algn="just">
              <a:buNone/>
            </a:pPr>
            <a:endParaRPr lang="es-CO" sz="2800" dirty="0">
              <a:latin typeface="Arial" pitchFamily="34" charset="0"/>
              <a:cs typeface="Arial" pitchFamily="34" charset="0"/>
            </a:endParaRPr>
          </a:p>
          <a:p>
            <a:pPr marL="0" indent="0" algn="just">
              <a:buNone/>
            </a:pPr>
            <a:r>
              <a:rPr lang="es-CO" sz="2800" dirty="0">
                <a:latin typeface="Arial" pitchFamily="34" charset="0"/>
                <a:cs typeface="Arial" pitchFamily="34" charset="0"/>
              </a:rPr>
              <a:t> </a:t>
            </a:r>
          </a:p>
          <a:p>
            <a:pPr marL="0" indent="0" algn="just">
              <a:buNone/>
            </a:pPr>
            <a:endParaRPr lang="es-CO" sz="2400" dirty="0">
              <a:latin typeface="Comic Sans MS" pitchFamily="66" charset="0"/>
            </a:endParaRPr>
          </a:p>
          <a:p>
            <a:pPr marL="0" indent="0" algn="just">
              <a:buNone/>
            </a:pPr>
            <a:r>
              <a:rPr lang="es-CO" sz="2400" dirty="0">
                <a:latin typeface="Comic Sans MS" pitchFamily="66" charset="0"/>
              </a:rPr>
              <a:t> </a:t>
            </a:r>
          </a:p>
          <a:p>
            <a:pPr algn="just"/>
            <a:endParaRPr lang="es-CO" dirty="0">
              <a:latin typeface="Comic Sans MS" pitchFamily="66" charset="0"/>
            </a:endParaRPr>
          </a:p>
          <a:p>
            <a:pPr algn="just"/>
            <a:endParaRPr lang="es-CO" dirty="0">
              <a:latin typeface="Comic Sans MS" pitchFamily="66" charset="0"/>
            </a:endParaRPr>
          </a:p>
        </p:txBody>
      </p:sp>
      <p:pic>
        <p:nvPicPr>
          <p:cNvPr id="2052"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8812" t="9736" r="11121" b="10029"/>
          <a:stretch/>
        </p:blipFill>
        <p:spPr bwMode="auto">
          <a:xfrm>
            <a:off x="2915816" y="4365104"/>
            <a:ext cx="2592288" cy="172819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80189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wheel(1)">
                                      <p:cBhvr>
                                        <p:cTn id="7" dur="2000"/>
                                        <p:tgtEl>
                                          <p:spTgt spid="205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fade">
                                      <p:cBhvr>
                                        <p:cTn id="19" dur="2000"/>
                                        <p:tgtEl>
                                          <p:spTgt spid="3">
                                            <p:bg/>
                                          </p:spTgt>
                                        </p:tgtEl>
                                      </p:cBhvr>
                                    </p:animEffect>
                                    <p:anim calcmode="lin" valueType="num">
                                      <p:cBhvr>
                                        <p:cTn id="20" dur="2000" fill="hold"/>
                                        <p:tgtEl>
                                          <p:spTgt spid="3">
                                            <p:bg/>
                                          </p:spTgt>
                                        </p:tgtEl>
                                        <p:attrNameLst>
                                          <p:attrName>ppt_w</p:attrName>
                                        </p:attrNameLst>
                                      </p:cBhvr>
                                      <p:tavLst>
                                        <p:tav tm="0" fmla="#ppt_w*sin(2.5*pi*$)">
                                          <p:val>
                                            <p:fltVal val="0"/>
                                          </p:val>
                                        </p:tav>
                                        <p:tav tm="100000">
                                          <p:val>
                                            <p:fltVal val="1"/>
                                          </p:val>
                                        </p:tav>
                                      </p:tavLst>
                                    </p:anim>
                                    <p:anim calcmode="lin" valueType="num">
                                      <p:cBhvr>
                                        <p:cTn id="21" dur="2000" fill="hold"/>
                                        <p:tgtEl>
                                          <p:spTgt spid="3">
                                            <p:bg/>
                                          </p:spTgt>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45" presetClass="entr" presetSubtype="0" fill="hold" grpId="0" nodeType="click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fade">
                                      <p:cBhvr>
                                        <p:cTn id="26" dur="2000"/>
                                        <p:tgtEl>
                                          <p:spTgt spid="3">
                                            <p:txEl>
                                              <p:pRg st="0" end="0"/>
                                            </p:txEl>
                                          </p:spTgt>
                                        </p:tgtEl>
                                      </p:cBhvr>
                                    </p:animEffect>
                                    <p:anim calcmode="lin" valueType="num">
                                      <p:cBhvr>
                                        <p:cTn id="27"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28"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45" presetClass="entr" presetSubtype="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fade">
                                      <p:cBhvr>
                                        <p:cTn id="33" dur="2000"/>
                                        <p:tgtEl>
                                          <p:spTgt spid="3">
                                            <p:txEl>
                                              <p:pRg st="2" end="2"/>
                                            </p:txEl>
                                          </p:spTgt>
                                        </p:tgtEl>
                                      </p:cBhvr>
                                    </p:animEffect>
                                    <p:anim calcmode="lin" valueType="num">
                                      <p:cBhvr>
                                        <p:cTn id="34"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35"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45" presetClass="entr" presetSubtype="0" fill="hold" grpId="0"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2000"/>
                                        <p:tgtEl>
                                          <p:spTgt spid="3">
                                            <p:txEl>
                                              <p:pRg st="4" end="4"/>
                                            </p:txEl>
                                          </p:spTgt>
                                        </p:tgtEl>
                                      </p:cBhvr>
                                    </p:animEffect>
                                    <p:anim calcmode="lin" valueType="num">
                                      <p:cBhvr>
                                        <p:cTn id="41"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42" dur="2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2195736" y="476672"/>
            <a:ext cx="4752528" cy="940966"/>
          </a:xfrm>
          <a:pattFill prst="ltUpDiag">
            <a:fgClr>
              <a:srgbClr val="7030A0"/>
            </a:fgClr>
            <a:bgClr>
              <a:schemeClr val="bg1"/>
            </a:bgClr>
          </a:pattFill>
        </p:spPr>
        <p:txBody>
          <a:bodyPr/>
          <a:lstStyle/>
          <a:p>
            <a:r>
              <a:rPr lang="es-CO" b="1" dirty="0">
                <a:latin typeface="Arial" pitchFamily="34" charset="0"/>
                <a:cs typeface="Arial" pitchFamily="34" charset="0"/>
              </a:rPr>
              <a:t>INTRODUCCIÓN </a:t>
            </a:r>
          </a:p>
        </p:txBody>
      </p:sp>
      <p:sp>
        <p:nvSpPr>
          <p:cNvPr id="3" name="2 Marcador de contenido"/>
          <p:cNvSpPr>
            <a:spLocks noGrp="1"/>
          </p:cNvSpPr>
          <p:nvPr>
            <p:ph idx="1"/>
          </p:nvPr>
        </p:nvSpPr>
        <p:spPr>
          <a:xfrm>
            <a:off x="2195736" y="1600200"/>
            <a:ext cx="6491064" cy="4525963"/>
          </a:xfrm>
          <a:pattFill prst="pct5">
            <a:fgClr>
              <a:srgbClr val="7030A0"/>
            </a:fgClr>
            <a:bgClr>
              <a:schemeClr val="bg1"/>
            </a:bgClr>
          </a:pattFill>
        </p:spPr>
        <p:txBody>
          <a:bodyPr>
            <a:normAutofit fontScale="55000" lnSpcReduction="20000"/>
          </a:bodyPr>
          <a:lstStyle/>
          <a:p>
            <a:pPr algn="just"/>
            <a:endParaRPr lang="es-CO" sz="3800" dirty="0">
              <a:latin typeface="Arial" pitchFamily="34" charset="0"/>
              <a:cs typeface="Arial" pitchFamily="34" charset="0"/>
            </a:endParaRPr>
          </a:p>
          <a:p>
            <a:pPr algn="just"/>
            <a:r>
              <a:rPr lang="es-CO" sz="3800" dirty="0">
                <a:latin typeface="Arial" pitchFamily="34" charset="0"/>
                <a:cs typeface="Arial" pitchFamily="34" charset="0"/>
              </a:rPr>
              <a:t>El primer paso de la investigación es encontrar un tema, para cuya selección debe tener una muy buena razón en dedicarle tiempo.</a:t>
            </a:r>
          </a:p>
          <a:p>
            <a:pPr marL="0" indent="0" algn="just">
              <a:buNone/>
            </a:pPr>
            <a:endParaRPr lang="es-CO" sz="3800" dirty="0">
              <a:latin typeface="Arial" pitchFamily="34" charset="0"/>
              <a:cs typeface="Arial" pitchFamily="34" charset="0"/>
            </a:endParaRPr>
          </a:p>
          <a:p>
            <a:pPr algn="just"/>
            <a:r>
              <a:rPr lang="es-CO" sz="3800" dirty="0">
                <a:latin typeface="Arial" pitchFamily="34" charset="0"/>
                <a:cs typeface="Arial" pitchFamily="34" charset="0"/>
              </a:rPr>
              <a:t>La mayoría de las investigaciones </a:t>
            </a:r>
            <a:r>
              <a:rPr lang="es-CO" sz="3800" b="1" dirty="0">
                <a:solidFill>
                  <a:srgbClr val="FF0000"/>
                </a:solidFill>
                <a:latin typeface="Arial" pitchFamily="34" charset="0"/>
                <a:cs typeface="Arial" pitchFamily="34" charset="0"/>
              </a:rPr>
              <a:t>significativas</a:t>
            </a:r>
            <a:r>
              <a:rPr lang="es-CO" sz="3800" dirty="0">
                <a:latin typeface="Arial" pitchFamily="34" charset="0"/>
                <a:cs typeface="Arial" pitchFamily="34" charset="0"/>
              </a:rPr>
              <a:t> comienzan por una « comezón intelectual « que una persona siente la necesidad de calmar, pero que debe verificar si la pregunta y su respuesta es significativa para otras personas. </a:t>
            </a:r>
          </a:p>
          <a:p>
            <a:pPr algn="just"/>
            <a:endParaRPr lang="es-CO" sz="3800" dirty="0">
              <a:latin typeface="Arial" pitchFamily="34" charset="0"/>
              <a:cs typeface="Arial" pitchFamily="34" charset="0"/>
            </a:endParaRPr>
          </a:p>
          <a:p>
            <a:pPr algn="just"/>
            <a:r>
              <a:rPr lang="es-CO" sz="3800" dirty="0">
                <a:latin typeface="Arial" pitchFamily="34" charset="0"/>
                <a:cs typeface="Arial" pitchFamily="34" charset="0"/>
              </a:rPr>
              <a:t>En síntesis plantear y resolver un problema que cree que para otros también vale la pena resolver </a:t>
            </a:r>
          </a:p>
          <a:p>
            <a:pPr algn="just"/>
            <a:endParaRPr lang="es-CO" sz="2800" dirty="0">
              <a:latin typeface="Arial" pitchFamily="34" charset="0"/>
              <a:cs typeface="Arial" pitchFamily="34" charset="0"/>
            </a:endParaRPr>
          </a:p>
          <a:p>
            <a:pPr marL="0" indent="0">
              <a:buNone/>
            </a:pPr>
            <a:r>
              <a:rPr lang="es-CO" dirty="0"/>
              <a:t> </a:t>
            </a:r>
          </a:p>
        </p:txBody>
      </p:sp>
      <p:pic>
        <p:nvPicPr>
          <p:cNvPr id="4" name="Picture 3" descr="C:\Users\pfragal\AppData\Local\Microsoft\Windows\Temporary Internet Files\Content.IE5\3BLLB3GF\MC90040427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918" y="2479947"/>
            <a:ext cx="1506794" cy="18851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1646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heel(1)">
                                      <p:cBhvr>
                                        <p:cTn id="19" dur="20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wheel(1)">
                                      <p:cBhvr>
                                        <p:cTn id="24" dur="20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heel(1)">
                                      <p:cBhvr>
                                        <p:cTn id="29" dur="2000"/>
                                        <p:tgtEl>
                                          <p:spTgt spid="3">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grpId="0"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wheel(1)">
                                      <p:cBhvr>
                                        <p:cTn id="34"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2843808" y="260648"/>
            <a:ext cx="4032448" cy="1143000"/>
          </a:xfrm>
          <a:solidFill>
            <a:schemeClr val="tx1"/>
          </a:solidFill>
        </p:spPr>
        <p:txBody>
          <a:bodyPr vert="horz" lIns="91440" tIns="45720" rIns="91440" bIns="45720" rtlCol="0" anchor="ctr">
            <a:normAutofit/>
          </a:bodyPr>
          <a:lstStyle/>
          <a:p>
            <a:r>
              <a:rPr lang="es-CO" sz="3600" b="1" dirty="0">
                <a:solidFill>
                  <a:schemeClr val="bg1"/>
                </a:solidFill>
                <a:latin typeface="Comic Sans MS" pitchFamily="66" charset="0"/>
                <a:cs typeface="Arial" pitchFamily="34" charset="0"/>
              </a:rPr>
              <a:t>EL INICIO</a:t>
            </a:r>
          </a:p>
        </p:txBody>
      </p:sp>
      <p:sp>
        <p:nvSpPr>
          <p:cNvPr id="3" name="2 Marcador de contenido"/>
          <p:cNvSpPr>
            <a:spLocks noGrp="1"/>
          </p:cNvSpPr>
          <p:nvPr>
            <p:ph idx="1"/>
          </p:nvPr>
        </p:nvSpPr>
        <p:spPr>
          <a:xfrm>
            <a:off x="2483768" y="1700808"/>
            <a:ext cx="5846440" cy="4525963"/>
          </a:xfrm>
          <a:pattFill prst="pct5">
            <a:fgClr>
              <a:schemeClr val="tx1"/>
            </a:fgClr>
            <a:bgClr>
              <a:srgbClr val="FFCCFF"/>
            </a:bgClr>
          </a:pattFill>
        </p:spPr>
        <p:txBody>
          <a:bodyPr>
            <a:normAutofit/>
          </a:bodyPr>
          <a:lstStyle/>
          <a:p>
            <a:pPr algn="just"/>
            <a:endParaRPr lang="es-CO" sz="2400" dirty="0">
              <a:latin typeface="Comic Sans MS" pitchFamily="66" charset="0"/>
            </a:endParaRPr>
          </a:p>
          <a:p>
            <a:pPr algn="just"/>
            <a:r>
              <a:rPr lang="es-CO" sz="2400" dirty="0">
                <a:latin typeface="Comic Sans MS" pitchFamily="66" charset="0"/>
              </a:rPr>
              <a:t>Se debe tener un plan, pese a la incertidumbre de no conocer a dónde se llegará.</a:t>
            </a:r>
          </a:p>
          <a:p>
            <a:pPr algn="just"/>
            <a:endParaRPr lang="es-CO" sz="2400" dirty="0">
              <a:latin typeface="Comic Sans MS" pitchFamily="66" charset="0"/>
            </a:endParaRPr>
          </a:p>
          <a:p>
            <a:pPr algn="just"/>
            <a:r>
              <a:rPr lang="es-CO" sz="2400" dirty="0">
                <a:latin typeface="Comic Sans MS" pitchFamily="66" charset="0"/>
              </a:rPr>
              <a:t>Lo que no está escrito se puede olvidar fácilmente.</a:t>
            </a:r>
          </a:p>
          <a:p>
            <a:pPr algn="just"/>
            <a:endParaRPr lang="es-CO" sz="2400" dirty="0">
              <a:latin typeface="Comic Sans MS" pitchFamily="66" charset="0"/>
            </a:endParaRPr>
          </a:p>
          <a:p>
            <a:pPr algn="just"/>
            <a:r>
              <a:rPr lang="es-CO" sz="2400" dirty="0">
                <a:latin typeface="Comic Sans MS" pitchFamily="66" charset="0"/>
              </a:rPr>
              <a:t>Escribir para recordar, para comprender, para ganar perspectiva.</a:t>
            </a:r>
          </a:p>
          <a:p>
            <a:pPr algn="just"/>
            <a:endParaRPr lang="es-CO" dirty="0">
              <a:latin typeface="Comic Sans MS" pitchFamily="66" charset="0"/>
            </a:endParaRPr>
          </a:p>
        </p:txBody>
      </p:sp>
      <p:pic>
        <p:nvPicPr>
          <p:cNvPr id="3074" name="Picture 2" descr="C:\Users\pfragal\AppData\Local\Microsoft\Windows\Temporary Internet Files\Content.IE5\NX4PZTDP\MC90028726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924944"/>
            <a:ext cx="2002693" cy="20534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277184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074"/>
                                        </p:tgtEl>
                                        <p:attrNameLst>
                                          <p:attrName>style.visibility</p:attrName>
                                        </p:attrNameLst>
                                      </p:cBhvr>
                                      <p:to>
                                        <p:strVal val="visible"/>
                                      </p:to>
                                    </p:set>
                                    <p:animEffect transition="in" filter="barn(inVertical)">
                                      <p:cBhvr>
                                        <p:cTn id="14" dur="500"/>
                                        <p:tgtEl>
                                          <p:spTgt spid="3074"/>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wipe(down)">
                                      <p:cBhvr>
                                        <p:cTn id="24" dur="5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down)">
                                      <p:cBhvr>
                                        <p:cTn id="2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1979712" y="160337"/>
            <a:ext cx="4896544" cy="1143000"/>
          </a:xfrm>
          <a:solidFill>
            <a:schemeClr val="tx1"/>
          </a:solidFill>
        </p:spPr>
        <p:txBody>
          <a:bodyPr vert="horz" lIns="91440" tIns="45720" rIns="91440" bIns="45720" rtlCol="0" anchor="ctr">
            <a:normAutofit/>
          </a:bodyPr>
          <a:lstStyle/>
          <a:p>
            <a:r>
              <a:rPr lang="es-CO" sz="3600" b="1" dirty="0">
                <a:solidFill>
                  <a:schemeClr val="bg1"/>
                </a:solidFill>
                <a:latin typeface="Comic Sans MS" pitchFamily="66" charset="0"/>
                <a:cs typeface="Arial" pitchFamily="34" charset="0"/>
              </a:rPr>
              <a:t>LA PLANEACIÓN </a:t>
            </a:r>
          </a:p>
        </p:txBody>
      </p:sp>
      <p:sp>
        <p:nvSpPr>
          <p:cNvPr id="3" name="2 Marcador de contenido"/>
          <p:cNvSpPr>
            <a:spLocks noGrp="1"/>
          </p:cNvSpPr>
          <p:nvPr>
            <p:ph idx="1"/>
          </p:nvPr>
        </p:nvSpPr>
        <p:spPr>
          <a:xfrm>
            <a:off x="457200" y="1600200"/>
            <a:ext cx="6059016" cy="4525963"/>
          </a:xfrm>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p:spPr>
        <p:txBody>
          <a:bodyPr>
            <a:normAutofit fontScale="92500" lnSpcReduction="10000"/>
          </a:bodyPr>
          <a:lstStyle/>
          <a:p>
            <a:pPr algn="just"/>
            <a:r>
              <a:rPr lang="es-CO" sz="2400" dirty="0">
                <a:latin typeface="Comic Sans MS" pitchFamily="66" charset="0"/>
              </a:rPr>
              <a:t>Elegir un tema concreto que permita dominar una cantidad pertinente de información.</a:t>
            </a:r>
          </a:p>
          <a:p>
            <a:pPr algn="just"/>
            <a:endParaRPr lang="es-CO" sz="2400" dirty="0">
              <a:latin typeface="Comic Sans MS" pitchFamily="66" charset="0"/>
            </a:endParaRPr>
          </a:p>
          <a:p>
            <a:pPr algn="just"/>
            <a:r>
              <a:rPr lang="es-CO" sz="2400" dirty="0">
                <a:latin typeface="Comic Sans MS" pitchFamily="66" charset="0"/>
              </a:rPr>
              <a:t>Elaborar preguntas que sirvan de guía para encontrar un problema. La pregunta principal y su respuesta deben ser significativas</a:t>
            </a:r>
          </a:p>
          <a:p>
            <a:pPr algn="just"/>
            <a:endParaRPr lang="es-CO" sz="2400" dirty="0">
              <a:latin typeface="Comic Sans MS" pitchFamily="66" charset="0"/>
            </a:endParaRPr>
          </a:p>
          <a:p>
            <a:pPr algn="just"/>
            <a:r>
              <a:rPr lang="es-CO" sz="2400" dirty="0">
                <a:latin typeface="Comic Sans MS" pitchFamily="66" charset="0"/>
              </a:rPr>
              <a:t>Recolectar datos que den respuesta a las preguntas.</a:t>
            </a:r>
          </a:p>
          <a:p>
            <a:pPr algn="just"/>
            <a:endParaRPr lang="es-CO" sz="2400" dirty="0">
              <a:latin typeface="Comic Sans MS" pitchFamily="66" charset="0"/>
            </a:endParaRPr>
          </a:p>
          <a:p>
            <a:pPr algn="just"/>
            <a:r>
              <a:rPr lang="es-CO" sz="2400" dirty="0">
                <a:latin typeface="Comic Sans MS" pitchFamily="66" charset="0"/>
              </a:rPr>
              <a:t>Escriba mucho</a:t>
            </a:r>
          </a:p>
          <a:p>
            <a:endParaRPr lang="es-CO" dirty="0"/>
          </a:p>
        </p:txBody>
      </p:sp>
      <p:pic>
        <p:nvPicPr>
          <p:cNvPr id="4098" name="Picture 2" descr="C:\Users\pfragal\AppData\Local\Microsoft\Windows\Temporary Internet Files\Content.IE5\EOY2U9PD\MP900439407[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7873" y="1871415"/>
            <a:ext cx="1849497" cy="199176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28137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fade">
                                      <p:cBhvr>
                                        <p:cTn id="12" dur="1000"/>
                                        <p:tgtEl>
                                          <p:spTgt spid="4098"/>
                                        </p:tgtEl>
                                      </p:cBhvr>
                                    </p:animEffect>
                                    <p:anim calcmode="lin" valueType="num">
                                      <p:cBhvr>
                                        <p:cTn id="13" dur="1000" fill="hold"/>
                                        <p:tgtEl>
                                          <p:spTgt spid="4098"/>
                                        </p:tgtEl>
                                        <p:attrNameLst>
                                          <p:attrName>ppt_x</p:attrName>
                                        </p:attrNameLst>
                                      </p:cBhvr>
                                      <p:tavLst>
                                        <p:tav tm="0">
                                          <p:val>
                                            <p:strVal val="#ppt_x"/>
                                          </p:val>
                                        </p:tav>
                                        <p:tav tm="100000">
                                          <p:val>
                                            <p:strVal val="#ppt_x"/>
                                          </p:val>
                                        </p:tav>
                                      </p:tavLst>
                                    </p:anim>
                                    <p:anim calcmode="lin" valueType="num">
                                      <p:cBhvr>
                                        <p:cTn id="14"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wipe(down)">
                                      <p:cBhvr>
                                        <p:cTn id="19" dur="580">
                                          <p:stCondLst>
                                            <p:cond delay="0"/>
                                          </p:stCondLst>
                                        </p:cTn>
                                        <p:tgtEl>
                                          <p:spTgt spid="3">
                                            <p:txEl>
                                              <p:pRg st="0" end="0"/>
                                            </p:txEl>
                                          </p:spTgt>
                                        </p:tgtEl>
                                      </p:cBhvr>
                                    </p:animEffect>
                                    <p:anim calcmode="lin" valueType="num">
                                      <p:cBhvr>
                                        <p:cTn id="20"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5" dur="26">
                                          <p:stCondLst>
                                            <p:cond delay="650"/>
                                          </p:stCondLst>
                                        </p:cTn>
                                        <p:tgtEl>
                                          <p:spTgt spid="3">
                                            <p:txEl>
                                              <p:pRg st="0" end="0"/>
                                            </p:txEl>
                                          </p:spTgt>
                                        </p:tgtEl>
                                      </p:cBhvr>
                                      <p:to x="100000" y="60000"/>
                                    </p:animScale>
                                    <p:animScale>
                                      <p:cBhvr>
                                        <p:cTn id="26" dur="166" decel="50000">
                                          <p:stCondLst>
                                            <p:cond delay="676"/>
                                          </p:stCondLst>
                                        </p:cTn>
                                        <p:tgtEl>
                                          <p:spTgt spid="3">
                                            <p:txEl>
                                              <p:pRg st="0" end="0"/>
                                            </p:txEl>
                                          </p:spTgt>
                                        </p:tgtEl>
                                      </p:cBhvr>
                                      <p:to x="100000" y="100000"/>
                                    </p:animScale>
                                    <p:animScale>
                                      <p:cBhvr>
                                        <p:cTn id="27" dur="26">
                                          <p:stCondLst>
                                            <p:cond delay="1312"/>
                                          </p:stCondLst>
                                        </p:cTn>
                                        <p:tgtEl>
                                          <p:spTgt spid="3">
                                            <p:txEl>
                                              <p:pRg st="0" end="0"/>
                                            </p:txEl>
                                          </p:spTgt>
                                        </p:tgtEl>
                                      </p:cBhvr>
                                      <p:to x="100000" y="80000"/>
                                    </p:animScale>
                                    <p:animScale>
                                      <p:cBhvr>
                                        <p:cTn id="28" dur="166" decel="50000">
                                          <p:stCondLst>
                                            <p:cond delay="1338"/>
                                          </p:stCondLst>
                                        </p:cTn>
                                        <p:tgtEl>
                                          <p:spTgt spid="3">
                                            <p:txEl>
                                              <p:pRg st="0" end="0"/>
                                            </p:txEl>
                                          </p:spTgt>
                                        </p:tgtEl>
                                      </p:cBhvr>
                                      <p:to x="100000" y="100000"/>
                                    </p:animScale>
                                    <p:animScale>
                                      <p:cBhvr>
                                        <p:cTn id="29" dur="26">
                                          <p:stCondLst>
                                            <p:cond delay="1642"/>
                                          </p:stCondLst>
                                        </p:cTn>
                                        <p:tgtEl>
                                          <p:spTgt spid="3">
                                            <p:txEl>
                                              <p:pRg st="0" end="0"/>
                                            </p:txEl>
                                          </p:spTgt>
                                        </p:tgtEl>
                                      </p:cBhvr>
                                      <p:to x="100000" y="90000"/>
                                    </p:animScale>
                                    <p:animScale>
                                      <p:cBhvr>
                                        <p:cTn id="30" dur="166" decel="50000">
                                          <p:stCondLst>
                                            <p:cond delay="1668"/>
                                          </p:stCondLst>
                                        </p:cTn>
                                        <p:tgtEl>
                                          <p:spTgt spid="3">
                                            <p:txEl>
                                              <p:pRg st="0" end="0"/>
                                            </p:txEl>
                                          </p:spTgt>
                                        </p:tgtEl>
                                      </p:cBhvr>
                                      <p:to x="100000" y="100000"/>
                                    </p:animScale>
                                    <p:animScale>
                                      <p:cBhvr>
                                        <p:cTn id="31" dur="26">
                                          <p:stCondLst>
                                            <p:cond delay="1808"/>
                                          </p:stCondLst>
                                        </p:cTn>
                                        <p:tgtEl>
                                          <p:spTgt spid="3">
                                            <p:txEl>
                                              <p:pRg st="0" end="0"/>
                                            </p:txEl>
                                          </p:spTgt>
                                        </p:tgtEl>
                                      </p:cBhvr>
                                      <p:to x="100000" y="95000"/>
                                    </p:animScale>
                                    <p:animScale>
                                      <p:cBhvr>
                                        <p:cTn id="32" dur="166" decel="50000">
                                          <p:stCondLst>
                                            <p:cond delay="1834"/>
                                          </p:stCondLst>
                                        </p:cTn>
                                        <p:tgtEl>
                                          <p:spTgt spid="3">
                                            <p:txEl>
                                              <p:pRg st="0" end="0"/>
                                            </p:txEl>
                                          </p:spTgt>
                                        </p:tgtEl>
                                      </p:cBhvr>
                                      <p:to x="100000" y="100000"/>
                                    </p:animScale>
                                  </p:childTnLst>
                                </p:cTn>
                              </p:par>
                            </p:childTnLst>
                          </p:cTn>
                        </p:par>
                      </p:childTnLst>
                    </p:cTn>
                  </p:par>
                  <p:par>
                    <p:cTn id="33" fill="hold">
                      <p:stCondLst>
                        <p:cond delay="indefinite"/>
                      </p:stCondLst>
                      <p:childTnLst>
                        <p:par>
                          <p:cTn id="34" fill="hold">
                            <p:stCondLst>
                              <p:cond delay="0"/>
                            </p:stCondLst>
                            <p:childTnLst>
                              <p:par>
                                <p:cTn id="35" presetID="26" presetClass="entr" presetSubtype="0" fill="hold" grpId="0" nodeType="click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Effect transition="in" filter="wipe(down)">
                                      <p:cBhvr>
                                        <p:cTn id="37" dur="580">
                                          <p:stCondLst>
                                            <p:cond delay="0"/>
                                          </p:stCondLst>
                                        </p:cTn>
                                        <p:tgtEl>
                                          <p:spTgt spid="3">
                                            <p:txEl>
                                              <p:pRg st="2" end="2"/>
                                            </p:txEl>
                                          </p:spTgt>
                                        </p:tgtEl>
                                      </p:cBhvr>
                                    </p:animEffect>
                                    <p:anim calcmode="lin" valueType="num">
                                      <p:cBhvr>
                                        <p:cTn id="3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3" dur="26">
                                          <p:stCondLst>
                                            <p:cond delay="650"/>
                                          </p:stCondLst>
                                        </p:cTn>
                                        <p:tgtEl>
                                          <p:spTgt spid="3">
                                            <p:txEl>
                                              <p:pRg st="2" end="2"/>
                                            </p:txEl>
                                          </p:spTgt>
                                        </p:tgtEl>
                                      </p:cBhvr>
                                      <p:to x="100000" y="60000"/>
                                    </p:animScale>
                                    <p:animScale>
                                      <p:cBhvr>
                                        <p:cTn id="44" dur="166" decel="50000">
                                          <p:stCondLst>
                                            <p:cond delay="676"/>
                                          </p:stCondLst>
                                        </p:cTn>
                                        <p:tgtEl>
                                          <p:spTgt spid="3">
                                            <p:txEl>
                                              <p:pRg st="2" end="2"/>
                                            </p:txEl>
                                          </p:spTgt>
                                        </p:tgtEl>
                                      </p:cBhvr>
                                      <p:to x="100000" y="100000"/>
                                    </p:animScale>
                                    <p:animScale>
                                      <p:cBhvr>
                                        <p:cTn id="45" dur="26">
                                          <p:stCondLst>
                                            <p:cond delay="1312"/>
                                          </p:stCondLst>
                                        </p:cTn>
                                        <p:tgtEl>
                                          <p:spTgt spid="3">
                                            <p:txEl>
                                              <p:pRg st="2" end="2"/>
                                            </p:txEl>
                                          </p:spTgt>
                                        </p:tgtEl>
                                      </p:cBhvr>
                                      <p:to x="100000" y="80000"/>
                                    </p:animScale>
                                    <p:animScale>
                                      <p:cBhvr>
                                        <p:cTn id="46" dur="166" decel="50000">
                                          <p:stCondLst>
                                            <p:cond delay="1338"/>
                                          </p:stCondLst>
                                        </p:cTn>
                                        <p:tgtEl>
                                          <p:spTgt spid="3">
                                            <p:txEl>
                                              <p:pRg st="2" end="2"/>
                                            </p:txEl>
                                          </p:spTgt>
                                        </p:tgtEl>
                                      </p:cBhvr>
                                      <p:to x="100000" y="100000"/>
                                    </p:animScale>
                                    <p:animScale>
                                      <p:cBhvr>
                                        <p:cTn id="47" dur="26">
                                          <p:stCondLst>
                                            <p:cond delay="1642"/>
                                          </p:stCondLst>
                                        </p:cTn>
                                        <p:tgtEl>
                                          <p:spTgt spid="3">
                                            <p:txEl>
                                              <p:pRg st="2" end="2"/>
                                            </p:txEl>
                                          </p:spTgt>
                                        </p:tgtEl>
                                      </p:cBhvr>
                                      <p:to x="100000" y="90000"/>
                                    </p:animScale>
                                    <p:animScale>
                                      <p:cBhvr>
                                        <p:cTn id="48" dur="166" decel="50000">
                                          <p:stCondLst>
                                            <p:cond delay="1668"/>
                                          </p:stCondLst>
                                        </p:cTn>
                                        <p:tgtEl>
                                          <p:spTgt spid="3">
                                            <p:txEl>
                                              <p:pRg st="2" end="2"/>
                                            </p:txEl>
                                          </p:spTgt>
                                        </p:tgtEl>
                                      </p:cBhvr>
                                      <p:to x="100000" y="100000"/>
                                    </p:animScale>
                                    <p:animScale>
                                      <p:cBhvr>
                                        <p:cTn id="49" dur="26">
                                          <p:stCondLst>
                                            <p:cond delay="1808"/>
                                          </p:stCondLst>
                                        </p:cTn>
                                        <p:tgtEl>
                                          <p:spTgt spid="3">
                                            <p:txEl>
                                              <p:pRg st="2" end="2"/>
                                            </p:txEl>
                                          </p:spTgt>
                                        </p:tgtEl>
                                      </p:cBhvr>
                                      <p:to x="100000" y="95000"/>
                                    </p:animScale>
                                    <p:animScale>
                                      <p:cBhvr>
                                        <p:cTn id="50" dur="166" decel="50000">
                                          <p:stCondLst>
                                            <p:cond delay="1834"/>
                                          </p:stCondLst>
                                        </p:cTn>
                                        <p:tgtEl>
                                          <p:spTgt spid="3">
                                            <p:txEl>
                                              <p:pRg st="2" end="2"/>
                                            </p:txEl>
                                          </p:spTgt>
                                        </p:tgtEl>
                                      </p:cBhvr>
                                      <p:to x="100000" y="100000"/>
                                    </p:animScale>
                                  </p:childTnLst>
                                </p:cTn>
                              </p:par>
                            </p:childTnLst>
                          </p:cTn>
                        </p:par>
                      </p:childTnLst>
                    </p:cTn>
                  </p:par>
                  <p:par>
                    <p:cTn id="51" fill="hold">
                      <p:stCondLst>
                        <p:cond delay="indefinite"/>
                      </p:stCondLst>
                      <p:childTnLst>
                        <p:par>
                          <p:cTn id="52" fill="hold">
                            <p:stCondLst>
                              <p:cond delay="0"/>
                            </p:stCondLst>
                            <p:childTnLst>
                              <p:par>
                                <p:cTn id="53" presetID="26" presetClass="entr" presetSubtype="0" fill="hold" grpId="0" nodeType="clickEffect">
                                  <p:stCondLst>
                                    <p:cond delay="0"/>
                                  </p:stCondLst>
                                  <p:childTnLst>
                                    <p:set>
                                      <p:cBhvr>
                                        <p:cTn id="54" dur="1" fill="hold">
                                          <p:stCondLst>
                                            <p:cond delay="0"/>
                                          </p:stCondLst>
                                        </p:cTn>
                                        <p:tgtEl>
                                          <p:spTgt spid="3">
                                            <p:txEl>
                                              <p:pRg st="4" end="4"/>
                                            </p:txEl>
                                          </p:spTgt>
                                        </p:tgtEl>
                                        <p:attrNameLst>
                                          <p:attrName>style.visibility</p:attrName>
                                        </p:attrNameLst>
                                      </p:cBhvr>
                                      <p:to>
                                        <p:strVal val="visible"/>
                                      </p:to>
                                    </p:set>
                                    <p:animEffect transition="in" filter="wipe(down)">
                                      <p:cBhvr>
                                        <p:cTn id="55" dur="580">
                                          <p:stCondLst>
                                            <p:cond delay="0"/>
                                          </p:stCondLst>
                                        </p:cTn>
                                        <p:tgtEl>
                                          <p:spTgt spid="3">
                                            <p:txEl>
                                              <p:pRg st="4" end="4"/>
                                            </p:txEl>
                                          </p:spTgt>
                                        </p:tgtEl>
                                      </p:cBhvr>
                                    </p:animEffect>
                                    <p:anim calcmode="lin" valueType="num">
                                      <p:cBhvr>
                                        <p:cTn id="56"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61" dur="26">
                                          <p:stCondLst>
                                            <p:cond delay="650"/>
                                          </p:stCondLst>
                                        </p:cTn>
                                        <p:tgtEl>
                                          <p:spTgt spid="3">
                                            <p:txEl>
                                              <p:pRg st="4" end="4"/>
                                            </p:txEl>
                                          </p:spTgt>
                                        </p:tgtEl>
                                      </p:cBhvr>
                                      <p:to x="100000" y="60000"/>
                                    </p:animScale>
                                    <p:animScale>
                                      <p:cBhvr>
                                        <p:cTn id="62" dur="166" decel="50000">
                                          <p:stCondLst>
                                            <p:cond delay="676"/>
                                          </p:stCondLst>
                                        </p:cTn>
                                        <p:tgtEl>
                                          <p:spTgt spid="3">
                                            <p:txEl>
                                              <p:pRg st="4" end="4"/>
                                            </p:txEl>
                                          </p:spTgt>
                                        </p:tgtEl>
                                      </p:cBhvr>
                                      <p:to x="100000" y="100000"/>
                                    </p:animScale>
                                    <p:animScale>
                                      <p:cBhvr>
                                        <p:cTn id="63" dur="26">
                                          <p:stCondLst>
                                            <p:cond delay="1312"/>
                                          </p:stCondLst>
                                        </p:cTn>
                                        <p:tgtEl>
                                          <p:spTgt spid="3">
                                            <p:txEl>
                                              <p:pRg st="4" end="4"/>
                                            </p:txEl>
                                          </p:spTgt>
                                        </p:tgtEl>
                                      </p:cBhvr>
                                      <p:to x="100000" y="80000"/>
                                    </p:animScale>
                                    <p:animScale>
                                      <p:cBhvr>
                                        <p:cTn id="64" dur="166" decel="50000">
                                          <p:stCondLst>
                                            <p:cond delay="1338"/>
                                          </p:stCondLst>
                                        </p:cTn>
                                        <p:tgtEl>
                                          <p:spTgt spid="3">
                                            <p:txEl>
                                              <p:pRg st="4" end="4"/>
                                            </p:txEl>
                                          </p:spTgt>
                                        </p:tgtEl>
                                      </p:cBhvr>
                                      <p:to x="100000" y="100000"/>
                                    </p:animScale>
                                    <p:animScale>
                                      <p:cBhvr>
                                        <p:cTn id="65" dur="26">
                                          <p:stCondLst>
                                            <p:cond delay="1642"/>
                                          </p:stCondLst>
                                        </p:cTn>
                                        <p:tgtEl>
                                          <p:spTgt spid="3">
                                            <p:txEl>
                                              <p:pRg st="4" end="4"/>
                                            </p:txEl>
                                          </p:spTgt>
                                        </p:tgtEl>
                                      </p:cBhvr>
                                      <p:to x="100000" y="90000"/>
                                    </p:animScale>
                                    <p:animScale>
                                      <p:cBhvr>
                                        <p:cTn id="66" dur="166" decel="50000">
                                          <p:stCondLst>
                                            <p:cond delay="1668"/>
                                          </p:stCondLst>
                                        </p:cTn>
                                        <p:tgtEl>
                                          <p:spTgt spid="3">
                                            <p:txEl>
                                              <p:pRg st="4" end="4"/>
                                            </p:txEl>
                                          </p:spTgt>
                                        </p:tgtEl>
                                      </p:cBhvr>
                                      <p:to x="100000" y="100000"/>
                                    </p:animScale>
                                    <p:animScale>
                                      <p:cBhvr>
                                        <p:cTn id="67" dur="26">
                                          <p:stCondLst>
                                            <p:cond delay="1808"/>
                                          </p:stCondLst>
                                        </p:cTn>
                                        <p:tgtEl>
                                          <p:spTgt spid="3">
                                            <p:txEl>
                                              <p:pRg st="4" end="4"/>
                                            </p:txEl>
                                          </p:spTgt>
                                        </p:tgtEl>
                                      </p:cBhvr>
                                      <p:to x="100000" y="95000"/>
                                    </p:animScale>
                                    <p:animScale>
                                      <p:cBhvr>
                                        <p:cTn id="68" dur="166" decel="50000">
                                          <p:stCondLst>
                                            <p:cond delay="1834"/>
                                          </p:stCondLst>
                                        </p:cTn>
                                        <p:tgtEl>
                                          <p:spTgt spid="3">
                                            <p:txEl>
                                              <p:pRg st="4" end="4"/>
                                            </p:txEl>
                                          </p:spTgt>
                                        </p:tgtEl>
                                      </p:cBhvr>
                                      <p:to x="100000" y="100000"/>
                                    </p:animScale>
                                  </p:childTnLst>
                                </p:cTn>
                              </p:par>
                            </p:childTnLst>
                          </p:cTn>
                        </p:par>
                      </p:childTnLst>
                    </p:cTn>
                  </p:par>
                  <p:par>
                    <p:cTn id="69" fill="hold">
                      <p:stCondLst>
                        <p:cond delay="indefinite"/>
                      </p:stCondLst>
                      <p:childTnLst>
                        <p:par>
                          <p:cTn id="70" fill="hold">
                            <p:stCondLst>
                              <p:cond delay="0"/>
                            </p:stCondLst>
                            <p:childTnLst>
                              <p:par>
                                <p:cTn id="71" presetID="26" presetClass="entr" presetSubtype="0" fill="hold" grpId="0" nodeType="clickEffect">
                                  <p:stCondLst>
                                    <p:cond delay="0"/>
                                  </p:stCondLst>
                                  <p:childTnLst>
                                    <p:set>
                                      <p:cBhvr>
                                        <p:cTn id="72" dur="1" fill="hold">
                                          <p:stCondLst>
                                            <p:cond delay="0"/>
                                          </p:stCondLst>
                                        </p:cTn>
                                        <p:tgtEl>
                                          <p:spTgt spid="3">
                                            <p:txEl>
                                              <p:pRg st="6" end="6"/>
                                            </p:txEl>
                                          </p:spTgt>
                                        </p:tgtEl>
                                        <p:attrNameLst>
                                          <p:attrName>style.visibility</p:attrName>
                                        </p:attrNameLst>
                                      </p:cBhvr>
                                      <p:to>
                                        <p:strVal val="visible"/>
                                      </p:to>
                                    </p:set>
                                    <p:animEffect transition="in" filter="wipe(down)">
                                      <p:cBhvr>
                                        <p:cTn id="73" dur="580">
                                          <p:stCondLst>
                                            <p:cond delay="0"/>
                                          </p:stCondLst>
                                        </p:cTn>
                                        <p:tgtEl>
                                          <p:spTgt spid="3">
                                            <p:txEl>
                                              <p:pRg st="6" end="6"/>
                                            </p:txEl>
                                          </p:spTgt>
                                        </p:tgtEl>
                                      </p:cBhvr>
                                    </p:animEffect>
                                    <p:anim calcmode="lin" valueType="num">
                                      <p:cBhvr>
                                        <p:cTn id="74"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75"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76"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77"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78"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79" dur="26">
                                          <p:stCondLst>
                                            <p:cond delay="650"/>
                                          </p:stCondLst>
                                        </p:cTn>
                                        <p:tgtEl>
                                          <p:spTgt spid="3">
                                            <p:txEl>
                                              <p:pRg st="6" end="6"/>
                                            </p:txEl>
                                          </p:spTgt>
                                        </p:tgtEl>
                                      </p:cBhvr>
                                      <p:to x="100000" y="60000"/>
                                    </p:animScale>
                                    <p:animScale>
                                      <p:cBhvr>
                                        <p:cTn id="80" dur="166" decel="50000">
                                          <p:stCondLst>
                                            <p:cond delay="676"/>
                                          </p:stCondLst>
                                        </p:cTn>
                                        <p:tgtEl>
                                          <p:spTgt spid="3">
                                            <p:txEl>
                                              <p:pRg st="6" end="6"/>
                                            </p:txEl>
                                          </p:spTgt>
                                        </p:tgtEl>
                                      </p:cBhvr>
                                      <p:to x="100000" y="100000"/>
                                    </p:animScale>
                                    <p:animScale>
                                      <p:cBhvr>
                                        <p:cTn id="81" dur="26">
                                          <p:stCondLst>
                                            <p:cond delay="1312"/>
                                          </p:stCondLst>
                                        </p:cTn>
                                        <p:tgtEl>
                                          <p:spTgt spid="3">
                                            <p:txEl>
                                              <p:pRg st="6" end="6"/>
                                            </p:txEl>
                                          </p:spTgt>
                                        </p:tgtEl>
                                      </p:cBhvr>
                                      <p:to x="100000" y="80000"/>
                                    </p:animScale>
                                    <p:animScale>
                                      <p:cBhvr>
                                        <p:cTn id="82" dur="166" decel="50000">
                                          <p:stCondLst>
                                            <p:cond delay="1338"/>
                                          </p:stCondLst>
                                        </p:cTn>
                                        <p:tgtEl>
                                          <p:spTgt spid="3">
                                            <p:txEl>
                                              <p:pRg st="6" end="6"/>
                                            </p:txEl>
                                          </p:spTgt>
                                        </p:tgtEl>
                                      </p:cBhvr>
                                      <p:to x="100000" y="100000"/>
                                    </p:animScale>
                                    <p:animScale>
                                      <p:cBhvr>
                                        <p:cTn id="83" dur="26">
                                          <p:stCondLst>
                                            <p:cond delay="1642"/>
                                          </p:stCondLst>
                                        </p:cTn>
                                        <p:tgtEl>
                                          <p:spTgt spid="3">
                                            <p:txEl>
                                              <p:pRg st="6" end="6"/>
                                            </p:txEl>
                                          </p:spTgt>
                                        </p:tgtEl>
                                      </p:cBhvr>
                                      <p:to x="100000" y="90000"/>
                                    </p:animScale>
                                    <p:animScale>
                                      <p:cBhvr>
                                        <p:cTn id="84" dur="166" decel="50000">
                                          <p:stCondLst>
                                            <p:cond delay="1668"/>
                                          </p:stCondLst>
                                        </p:cTn>
                                        <p:tgtEl>
                                          <p:spTgt spid="3">
                                            <p:txEl>
                                              <p:pRg st="6" end="6"/>
                                            </p:txEl>
                                          </p:spTgt>
                                        </p:tgtEl>
                                      </p:cBhvr>
                                      <p:to x="100000" y="100000"/>
                                    </p:animScale>
                                    <p:animScale>
                                      <p:cBhvr>
                                        <p:cTn id="85" dur="26">
                                          <p:stCondLst>
                                            <p:cond delay="1808"/>
                                          </p:stCondLst>
                                        </p:cTn>
                                        <p:tgtEl>
                                          <p:spTgt spid="3">
                                            <p:txEl>
                                              <p:pRg st="6" end="6"/>
                                            </p:txEl>
                                          </p:spTgt>
                                        </p:tgtEl>
                                      </p:cBhvr>
                                      <p:to x="100000" y="95000"/>
                                    </p:animScale>
                                    <p:animScale>
                                      <p:cBhvr>
                                        <p:cTn id="86" dur="166" decel="50000">
                                          <p:stCondLst>
                                            <p:cond delay="1834"/>
                                          </p:stCondLst>
                                        </p:cTn>
                                        <p:tgtEl>
                                          <p:spTgt spid="3">
                                            <p:txEl>
                                              <p:pRg st="6" end="6"/>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71600" y="764704"/>
            <a:ext cx="6192688" cy="1470025"/>
          </a:xfrm>
          <a:pattFill prst="ltUpDiag">
            <a:fgClr>
              <a:srgbClr val="7030A0"/>
            </a:fgClr>
            <a:bgClr>
              <a:schemeClr val="bg1"/>
            </a:bgClr>
          </a:pattFill>
        </p:spPr>
        <p:txBody>
          <a:bodyPr/>
          <a:lstStyle/>
          <a:p>
            <a:r>
              <a:rPr lang="es-CO" b="1" dirty="0">
                <a:latin typeface="Arial" pitchFamily="34" charset="0"/>
                <a:cs typeface="Arial" pitchFamily="34" charset="0"/>
              </a:rPr>
              <a:t>DE LOS TEMAS A LAS PREGUNTAS</a:t>
            </a:r>
          </a:p>
        </p:txBody>
      </p:sp>
      <p:sp>
        <p:nvSpPr>
          <p:cNvPr id="3" name="2 Subtítulo"/>
          <p:cNvSpPr>
            <a:spLocks noGrp="1"/>
          </p:cNvSpPr>
          <p:nvPr>
            <p:ph type="subTitle" idx="1"/>
          </p:nvPr>
        </p:nvSpPr>
        <p:spPr/>
        <p:txBody>
          <a:bodyPr>
            <a:normAutofit/>
          </a:bodyPr>
          <a:lstStyle/>
          <a:p>
            <a:r>
              <a:rPr lang="es-CO" sz="1600" dirty="0">
                <a:latin typeface="Arial" pitchFamily="34" charset="0"/>
                <a:cs typeface="Arial" pitchFamily="34" charset="0"/>
              </a:rPr>
              <a:t>Basado en el libro «Como convertirse en un hábil investigador»</a:t>
            </a:r>
          </a:p>
        </p:txBody>
      </p:sp>
    </p:spTree>
    <p:extLst>
      <p:ext uri="{BB962C8B-B14F-4D97-AF65-F5344CB8AC3E}">
        <p14:creationId xmlns:p14="http://schemas.microsoft.com/office/powerpoint/2010/main" val="19362591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1979712" y="404664"/>
            <a:ext cx="4824536" cy="940966"/>
          </a:xfrm>
          <a:pattFill prst="ltUpDiag">
            <a:fgClr>
              <a:srgbClr val="7030A0"/>
            </a:fgClr>
            <a:bgClr>
              <a:schemeClr val="bg1"/>
            </a:bgClr>
          </a:pattFill>
        </p:spPr>
        <p:txBody>
          <a:bodyPr>
            <a:normAutofit fontScale="90000"/>
          </a:bodyPr>
          <a:lstStyle/>
          <a:p>
            <a:r>
              <a:rPr lang="es-CO" b="1" dirty="0">
                <a:latin typeface="Arial" pitchFamily="34" charset="0"/>
                <a:cs typeface="Arial" pitchFamily="34" charset="0"/>
              </a:rPr>
              <a:t>PROCEDIMIENTO  </a:t>
            </a:r>
          </a:p>
        </p:txBody>
      </p:sp>
      <p:sp>
        <p:nvSpPr>
          <p:cNvPr id="3" name="2 Marcador de contenido"/>
          <p:cNvSpPr>
            <a:spLocks noGrp="1"/>
          </p:cNvSpPr>
          <p:nvPr>
            <p:ph idx="1"/>
          </p:nvPr>
        </p:nvSpPr>
        <p:spPr>
          <a:xfrm>
            <a:off x="2309394" y="1700808"/>
            <a:ext cx="6089374" cy="4525963"/>
          </a:xfr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p:spPr>
        <p:txBody>
          <a:bodyPr>
            <a:normAutofit fontScale="25000" lnSpcReduction="20000"/>
          </a:bodyPr>
          <a:lstStyle/>
          <a:p>
            <a:pPr algn="just"/>
            <a:endParaRPr lang="es-CO" sz="3800" dirty="0">
              <a:latin typeface="Arial" pitchFamily="34" charset="0"/>
              <a:cs typeface="Arial" pitchFamily="34" charset="0"/>
            </a:endParaRPr>
          </a:p>
          <a:p>
            <a:pPr marL="0" indent="0" algn="just">
              <a:buNone/>
            </a:pPr>
            <a:r>
              <a:rPr lang="es-CO" sz="9600" dirty="0">
                <a:latin typeface="Arial" pitchFamily="34" charset="0"/>
                <a:cs typeface="Arial" pitchFamily="34" charset="0"/>
              </a:rPr>
              <a:t>Los pasos que llevan a la formulación de una pregunta de investigación son:</a:t>
            </a:r>
          </a:p>
          <a:p>
            <a:pPr marL="0" indent="0" algn="just">
              <a:buNone/>
            </a:pPr>
            <a:endParaRPr lang="es-CO" sz="9600" dirty="0">
              <a:latin typeface="Arial" pitchFamily="34" charset="0"/>
              <a:cs typeface="Arial" pitchFamily="34" charset="0"/>
            </a:endParaRPr>
          </a:p>
          <a:p>
            <a:pPr marL="1143000" indent="-612775" algn="just">
              <a:buFont typeface="+mj-lt"/>
              <a:buAutoNum type="arabicPeriod"/>
            </a:pPr>
            <a:r>
              <a:rPr lang="es-CO" sz="9600" dirty="0">
                <a:latin typeface="Arial" pitchFamily="34" charset="0"/>
                <a:cs typeface="Arial" pitchFamily="34" charset="0"/>
              </a:rPr>
              <a:t>Busque un interés en un área temática amplia</a:t>
            </a:r>
          </a:p>
          <a:p>
            <a:pPr marL="1143000" indent="-612775" algn="just">
              <a:buFont typeface="+mj-lt"/>
              <a:buAutoNum type="arabicPeriod"/>
            </a:pPr>
            <a:r>
              <a:rPr lang="es-CO" sz="9600" dirty="0">
                <a:latin typeface="Arial" pitchFamily="34" charset="0"/>
                <a:cs typeface="Arial" pitchFamily="34" charset="0"/>
              </a:rPr>
              <a:t>Reduzca la búsqueda a un tema concreto</a:t>
            </a:r>
          </a:p>
          <a:p>
            <a:pPr marL="1165225" indent="-635000" algn="just">
              <a:buFont typeface="+mj-lt"/>
              <a:buAutoNum type="arabicPeriod"/>
            </a:pPr>
            <a:r>
              <a:rPr lang="es-CO" sz="9600" dirty="0">
                <a:latin typeface="Arial" pitchFamily="34" charset="0"/>
                <a:cs typeface="Arial" pitchFamily="34" charset="0"/>
              </a:rPr>
              <a:t>Haga preguntas sobre ese tema desde varios puntos de vista</a:t>
            </a:r>
          </a:p>
          <a:p>
            <a:pPr marL="1143000" indent="-612775" algn="just">
              <a:buFont typeface="+mj-lt"/>
              <a:buAutoNum type="arabicPeriod"/>
            </a:pPr>
            <a:r>
              <a:rPr lang="es-CO" sz="9600" dirty="0">
                <a:latin typeface="Arial" pitchFamily="34" charset="0"/>
                <a:cs typeface="Arial" pitchFamily="34" charset="0"/>
              </a:rPr>
              <a:t>Defina una justificación racional de su proyecto</a:t>
            </a:r>
          </a:p>
          <a:p>
            <a:pPr marL="0" indent="0" algn="just">
              <a:buNone/>
            </a:pPr>
            <a:endParaRPr lang="es-CO" sz="3800" dirty="0">
              <a:latin typeface="Arial" pitchFamily="34" charset="0"/>
              <a:cs typeface="Arial" pitchFamily="34" charset="0"/>
            </a:endParaRPr>
          </a:p>
          <a:p>
            <a:pPr algn="just"/>
            <a:endParaRPr lang="es-CO" sz="3800" dirty="0">
              <a:latin typeface="Arial" pitchFamily="34" charset="0"/>
              <a:cs typeface="Arial" pitchFamily="34" charset="0"/>
            </a:endParaRPr>
          </a:p>
          <a:p>
            <a:pPr algn="just"/>
            <a:endParaRPr lang="es-CO" sz="3800" dirty="0">
              <a:latin typeface="Arial" pitchFamily="34" charset="0"/>
              <a:cs typeface="Arial" pitchFamily="34" charset="0"/>
            </a:endParaRPr>
          </a:p>
          <a:p>
            <a:pPr algn="just"/>
            <a:endParaRPr lang="es-CO" sz="3800" dirty="0">
              <a:latin typeface="Arial" pitchFamily="34" charset="0"/>
              <a:cs typeface="Arial" pitchFamily="34" charset="0"/>
            </a:endParaRPr>
          </a:p>
          <a:p>
            <a:pPr algn="just"/>
            <a:endParaRPr lang="es-CO" sz="2800" dirty="0">
              <a:latin typeface="Arial" pitchFamily="34" charset="0"/>
              <a:cs typeface="Arial" pitchFamily="34" charset="0"/>
            </a:endParaRPr>
          </a:p>
          <a:p>
            <a:pPr marL="0" indent="0">
              <a:buNone/>
            </a:pPr>
            <a:r>
              <a:rPr lang="es-CO" dirty="0"/>
              <a:t> </a:t>
            </a:r>
          </a:p>
        </p:txBody>
      </p:sp>
      <p:pic>
        <p:nvPicPr>
          <p:cNvPr id="5" name="Picture 9" descr="C:\Users\pfragal\AppData\Local\Microsoft\Windows\Temporary Internet Files\Content.IE5\EOY2U9PD\MC90001987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59" y="3573016"/>
            <a:ext cx="1697835" cy="1728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7118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randombar(horizontal)">
                                      <p:cBhvr>
                                        <p:cTn id="30" dur="5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5" dur="500"/>
                                        <p:tgtEl>
                                          <p:spTgt spid="3">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randombar(horizontal)">
                                      <p:cBhvr>
                                        <p:cTn id="40" dur="500"/>
                                        <p:tgtEl>
                                          <p:spTgt spid="3">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grpId="0" nodeType="clickEffect">
                                  <p:stCondLst>
                                    <p:cond delay="0"/>
                                  </p:stCondLst>
                                  <p:childTnLst>
                                    <p:set>
                                      <p:cBhvr>
                                        <p:cTn id="44" dur="1" fill="hold">
                                          <p:stCondLst>
                                            <p:cond delay="0"/>
                                          </p:stCondLst>
                                        </p:cTn>
                                        <p:tgtEl>
                                          <p:spTgt spid="3">
                                            <p:txEl>
                                              <p:pRg st="12" end="12"/>
                                            </p:txEl>
                                          </p:spTgt>
                                        </p:tgtEl>
                                        <p:attrNameLst>
                                          <p:attrName>style.visibility</p:attrName>
                                        </p:attrNameLst>
                                      </p:cBhvr>
                                      <p:to>
                                        <p:strVal val="visible"/>
                                      </p:to>
                                    </p:set>
                                    <p:animEffect transition="in" filter="randombar(horizontal)">
                                      <p:cBhvr>
                                        <p:cTn id="45"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274638"/>
            <a:ext cx="7200800" cy="1143000"/>
          </a:xfrm>
          <a:solidFill>
            <a:schemeClr val="tx1"/>
          </a:solidFill>
        </p:spPr>
        <p:txBody>
          <a:bodyPr vert="horz" lIns="91440" tIns="45720" rIns="91440" bIns="45720" rtlCol="0" anchor="ctr">
            <a:normAutofit fontScale="90000"/>
          </a:bodyPr>
          <a:lstStyle/>
          <a:p>
            <a:r>
              <a:rPr lang="es-CO" sz="3600" b="1" dirty="0">
                <a:solidFill>
                  <a:schemeClr val="bg1"/>
                </a:solidFill>
                <a:latin typeface="Comic Sans MS" pitchFamily="66" charset="0"/>
                <a:cs typeface="Arial" pitchFamily="34" charset="0"/>
              </a:rPr>
              <a:t>DE UN TEMA AMPLIO A UNO RESTRINGIDO </a:t>
            </a:r>
          </a:p>
        </p:txBody>
      </p:sp>
      <p:sp>
        <p:nvSpPr>
          <p:cNvPr id="3" name="2 Marcador de contenido"/>
          <p:cNvSpPr>
            <a:spLocks noGrp="1"/>
          </p:cNvSpPr>
          <p:nvPr>
            <p:ph idx="1"/>
          </p:nvPr>
        </p:nvSpPr>
        <p:spPr>
          <a:xfrm>
            <a:off x="3635896" y="1600200"/>
            <a:ext cx="5050904" cy="4525963"/>
          </a:xfrm>
          <a:pattFill prst="pct5">
            <a:fgClr>
              <a:schemeClr val="tx1"/>
            </a:fgClr>
            <a:bgClr>
              <a:srgbClr val="CCFFFF"/>
            </a:bgClr>
          </a:pattFill>
        </p:spPr>
        <p:txBody>
          <a:bodyPr>
            <a:normAutofit fontScale="92500" lnSpcReduction="10000"/>
          </a:bodyPr>
          <a:lstStyle/>
          <a:p>
            <a:pPr algn="just"/>
            <a:r>
              <a:rPr lang="es-CO" sz="2400" dirty="0">
                <a:latin typeface="Comic Sans MS" pitchFamily="66" charset="0"/>
              </a:rPr>
              <a:t>La mayoría de las investigaciones comienzan por una inquietud intelectual de una persona.</a:t>
            </a:r>
          </a:p>
          <a:p>
            <a:pPr algn="just"/>
            <a:endParaRPr lang="es-CO" sz="2400" dirty="0">
              <a:latin typeface="Comic Sans MS" pitchFamily="66" charset="0"/>
            </a:endParaRPr>
          </a:p>
          <a:p>
            <a:pPr algn="just"/>
            <a:r>
              <a:rPr lang="es-CO" sz="2400" dirty="0">
                <a:latin typeface="Comic Sans MS" pitchFamily="66" charset="0"/>
              </a:rPr>
              <a:t>El primer paso es encontrar un tema al cual le dedicará meses para su realización. </a:t>
            </a:r>
          </a:p>
          <a:p>
            <a:pPr marL="0" indent="0" algn="just">
              <a:buNone/>
            </a:pPr>
            <a:endParaRPr lang="es-CO" sz="2400" dirty="0">
              <a:latin typeface="Comic Sans MS" pitchFamily="66" charset="0"/>
            </a:endParaRPr>
          </a:p>
          <a:p>
            <a:pPr marL="0" indent="0" algn="just">
              <a:buNone/>
            </a:pPr>
            <a:r>
              <a:rPr lang="es-CO" sz="2000" dirty="0">
                <a:latin typeface="Comic Sans MS" pitchFamily="66" charset="0"/>
              </a:rPr>
              <a:t>La historia de la aviación comercial………………………………….</a:t>
            </a:r>
          </a:p>
          <a:p>
            <a:pPr marL="0" indent="0" algn="just">
              <a:buNone/>
            </a:pPr>
            <a:endParaRPr lang="es-CO" sz="2000" dirty="0">
              <a:latin typeface="Comic Sans MS" pitchFamily="66" charset="0"/>
            </a:endParaRPr>
          </a:p>
          <a:p>
            <a:pPr marL="0" indent="0" algn="just">
              <a:buNone/>
            </a:pPr>
            <a:r>
              <a:rPr lang="es-CO" sz="2000" dirty="0">
                <a:solidFill>
                  <a:schemeClr val="accent2">
                    <a:lumMod val="75000"/>
                  </a:schemeClr>
                </a:solidFill>
                <a:latin typeface="Comic Sans MS" pitchFamily="66" charset="0"/>
              </a:rPr>
              <a:t>La contribución de los militares al desarrollo del DC 3 en los primeros años de la aviación comercial          </a:t>
            </a:r>
          </a:p>
          <a:p>
            <a:pPr algn="just"/>
            <a:endParaRPr lang="es-CO" dirty="0">
              <a:latin typeface="Comic Sans MS" pitchFamily="66" charset="0"/>
            </a:endParaRPr>
          </a:p>
        </p:txBody>
      </p:sp>
      <p:pic>
        <p:nvPicPr>
          <p:cNvPr id="7173" name="Picture 5" descr="http://www.aeroclub-baradero.com.ar/fotosaviones/dc3-1principa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772816"/>
            <a:ext cx="2232248" cy="273630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62392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3"/>
                                        </p:tgtEl>
                                        <p:attrNameLst>
                                          <p:attrName>style.visibility</p:attrName>
                                        </p:attrNameLst>
                                      </p:cBhvr>
                                      <p:to>
                                        <p:strVal val="visible"/>
                                      </p:to>
                                    </p:set>
                                    <p:animEffect transition="in" filter="fade">
                                      <p:cBhvr>
                                        <p:cTn id="7" dur="1000"/>
                                        <p:tgtEl>
                                          <p:spTgt spid="7173"/>
                                        </p:tgtEl>
                                      </p:cBhvr>
                                    </p:animEffect>
                                    <p:anim calcmode="lin" valueType="num">
                                      <p:cBhvr>
                                        <p:cTn id="8" dur="1000" fill="hold"/>
                                        <p:tgtEl>
                                          <p:spTgt spid="7173"/>
                                        </p:tgtEl>
                                        <p:attrNameLst>
                                          <p:attrName>ppt_x</p:attrName>
                                        </p:attrNameLst>
                                      </p:cBhvr>
                                      <p:tavLst>
                                        <p:tav tm="0">
                                          <p:val>
                                            <p:strVal val="#ppt_x"/>
                                          </p:val>
                                        </p:tav>
                                        <p:tav tm="100000">
                                          <p:val>
                                            <p:strVal val="#ppt_x"/>
                                          </p:val>
                                        </p:tav>
                                      </p:tavLst>
                                    </p:anim>
                                    <p:anim calcmode="lin" valueType="num">
                                      <p:cBhvr>
                                        <p:cTn id="9" dur="1000" fill="hold"/>
                                        <p:tgtEl>
                                          <p:spTgt spid="717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2000"/>
                                        <p:tgtEl>
                                          <p:spTgt spid="2"/>
                                        </p:tgtEl>
                                      </p:cBhvr>
                                    </p:animEffect>
                                    <p:anim calcmode="lin" valueType="num">
                                      <p:cBhvr>
                                        <p:cTn id="15" dur="2000" fill="hold"/>
                                        <p:tgtEl>
                                          <p:spTgt spid="2"/>
                                        </p:tgtEl>
                                        <p:attrNameLst>
                                          <p:attrName>ppt_w</p:attrName>
                                        </p:attrNameLst>
                                      </p:cBhvr>
                                      <p:tavLst>
                                        <p:tav tm="0" fmla="#ppt_w*sin(2.5*pi*$)">
                                          <p:val>
                                            <p:fltVal val="0"/>
                                          </p:val>
                                        </p:tav>
                                        <p:tav tm="100000">
                                          <p:val>
                                            <p:fltVal val="1"/>
                                          </p:val>
                                        </p:tav>
                                      </p:tavLst>
                                    </p:anim>
                                    <p:anim calcmode="lin" valueType="num">
                                      <p:cBhvr>
                                        <p:cTn id="16"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additive="base">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76672"/>
            <a:ext cx="8229600" cy="940966"/>
          </a:xfrm>
          <a:pattFill prst="ltUpDiag">
            <a:fgClr>
              <a:srgbClr val="7030A0"/>
            </a:fgClr>
            <a:bgClr>
              <a:schemeClr val="bg1"/>
            </a:bgClr>
          </a:pattFill>
        </p:spPr>
        <p:txBody>
          <a:bodyPr>
            <a:normAutofit fontScale="90000"/>
          </a:bodyPr>
          <a:lstStyle/>
          <a:p>
            <a:r>
              <a:rPr lang="es-CO" b="1" dirty="0">
                <a:latin typeface="Arial" pitchFamily="34" charset="0"/>
                <a:cs typeface="Arial" pitchFamily="34" charset="0"/>
              </a:rPr>
              <a:t>PROBLEMA DE INVESTIGACIÓN </a:t>
            </a:r>
          </a:p>
        </p:txBody>
      </p:sp>
      <p:sp>
        <p:nvSpPr>
          <p:cNvPr id="3" name="2 Marcador de contenido"/>
          <p:cNvSpPr>
            <a:spLocks noGrp="1"/>
          </p:cNvSpPr>
          <p:nvPr>
            <p:ph idx="1"/>
          </p:nvPr>
        </p:nvSpPr>
        <p:spPr>
          <a:xfrm>
            <a:off x="827584" y="1600200"/>
            <a:ext cx="7859216" cy="4525963"/>
          </a:xfrm>
          <a:solidFill>
            <a:srgbClr val="00CC99">
              <a:alpha val="70000"/>
            </a:srgbClr>
          </a:solidFill>
        </p:spPr>
        <p:txBody>
          <a:bodyPr>
            <a:normAutofit fontScale="92500" lnSpcReduction="10000"/>
          </a:bodyPr>
          <a:lstStyle/>
          <a:p>
            <a:pPr marL="0" indent="0" algn="just">
              <a:buNone/>
            </a:pPr>
            <a:r>
              <a:rPr lang="es-CO" sz="3800" dirty="0">
                <a:latin typeface="Arial" pitchFamily="34" charset="0"/>
                <a:cs typeface="Arial" pitchFamily="34" charset="0"/>
              </a:rPr>
              <a:t>Se origina en su mente debido a un conocimiento incompleto o a  una compresión errónea. </a:t>
            </a:r>
          </a:p>
          <a:p>
            <a:pPr marL="0" indent="0" algn="just">
              <a:buNone/>
            </a:pPr>
            <a:r>
              <a:rPr lang="es-CO" sz="3800" dirty="0">
                <a:latin typeface="Arial" pitchFamily="34" charset="0"/>
                <a:cs typeface="Arial" pitchFamily="34" charset="0"/>
              </a:rPr>
              <a:t>Consta de dos elementos:</a:t>
            </a:r>
          </a:p>
          <a:p>
            <a:pPr marL="742950" indent="-742950" algn="just">
              <a:buFont typeface="+mj-lt"/>
              <a:buAutoNum type="arabicPeriod"/>
            </a:pPr>
            <a:r>
              <a:rPr lang="es-CO" sz="3800" dirty="0">
                <a:latin typeface="Arial" pitchFamily="34" charset="0"/>
                <a:cs typeface="Arial" pitchFamily="34" charset="0"/>
              </a:rPr>
              <a:t>Alguna situación o condición particular</a:t>
            </a:r>
          </a:p>
          <a:p>
            <a:pPr marL="742950" indent="-742950" algn="just">
              <a:buFont typeface="+mj-lt"/>
              <a:buAutoNum type="arabicPeriod"/>
            </a:pPr>
            <a:r>
              <a:rPr lang="es-CO" sz="3800" dirty="0">
                <a:latin typeface="Arial" pitchFamily="34" charset="0"/>
                <a:cs typeface="Arial" pitchFamily="34" charset="0"/>
              </a:rPr>
              <a:t>Sus consecuencias indeseables o costos que Usted no desea pagar</a:t>
            </a:r>
          </a:p>
          <a:p>
            <a:pPr algn="just"/>
            <a:endParaRPr lang="es-CO" sz="3800" dirty="0">
              <a:latin typeface="Arial" pitchFamily="34" charset="0"/>
              <a:cs typeface="Arial" pitchFamily="34" charset="0"/>
            </a:endParaRPr>
          </a:p>
          <a:p>
            <a:pPr algn="just"/>
            <a:endParaRPr lang="es-CO" sz="3800" dirty="0">
              <a:latin typeface="Arial" pitchFamily="34" charset="0"/>
              <a:cs typeface="Arial" pitchFamily="34" charset="0"/>
            </a:endParaRPr>
          </a:p>
          <a:p>
            <a:pPr marL="0" indent="0" algn="just">
              <a:buNone/>
            </a:pPr>
            <a:endParaRPr lang="es-CO" sz="3800" dirty="0">
              <a:latin typeface="Arial" pitchFamily="34" charset="0"/>
              <a:cs typeface="Arial" pitchFamily="34" charset="0"/>
            </a:endParaRPr>
          </a:p>
          <a:p>
            <a:pPr marL="0" indent="0" algn="just">
              <a:buNone/>
            </a:pPr>
            <a:endParaRPr lang="es-CO" sz="3800" dirty="0">
              <a:latin typeface="Arial" pitchFamily="34" charset="0"/>
              <a:cs typeface="Arial" pitchFamily="34" charset="0"/>
            </a:endParaRPr>
          </a:p>
          <a:p>
            <a:pPr marL="0" indent="0">
              <a:buNone/>
            </a:pPr>
            <a:endParaRPr lang="es-CO" dirty="0"/>
          </a:p>
        </p:txBody>
      </p:sp>
    </p:spTree>
    <p:extLst>
      <p:ext uri="{BB962C8B-B14F-4D97-AF65-F5344CB8AC3E}">
        <p14:creationId xmlns:p14="http://schemas.microsoft.com/office/powerpoint/2010/main" val="2067118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3">
                                            <p:bg/>
                                          </p:spTgt>
                                        </p:tgtEl>
                                        <p:attrNameLst>
                                          <p:attrName>style.visibility</p:attrName>
                                        </p:attrNameLst>
                                      </p:cBhvr>
                                      <p:to>
                                        <p:strVal val="visible"/>
                                      </p:to>
                                    </p:set>
                                    <p:animEffect transition="in" filter="randombar(horizontal)">
                                      <p:cBhvr>
                                        <p:cTn id="25" dur="500"/>
                                        <p:tgtEl>
                                          <p:spTgt spid="3">
                                            <p:bg/>
                                          </p:spTgt>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randombar(horizontal)">
                                      <p:cBhvr>
                                        <p:cTn id="30" dur="500"/>
                                        <p:tgtEl>
                                          <p:spTgt spid="3">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3">
                                            <p:txEl>
                                              <p:pRg st="1" end="1"/>
                                            </p:txEl>
                                          </p:spTgt>
                                        </p:tgtEl>
                                        <p:attrNameLst>
                                          <p:attrName>style.visibility</p:attrName>
                                        </p:attrNameLst>
                                      </p:cBhvr>
                                      <p:to>
                                        <p:strVal val="visible"/>
                                      </p:to>
                                    </p:set>
                                    <p:animEffect transition="in" filter="randombar(horizontal)">
                                      <p:cBhvr>
                                        <p:cTn id="35" dur="500"/>
                                        <p:tgtEl>
                                          <p:spTgt spid="3">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40" dur="500"/>
                                        <p:tgtEl>
                                          <p:spTgt spid="3">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grpId="0" nodeType="clickEffect">
                                  <p:stCondLst>
                                    <p:cond delay="0"/>
                                  </p:stCondLst>
                                  <p:childTnLst>
                                    <p:set>
                                      <p:cBhvr>
                                        <p:cTn id="44" dur="1" fill="hold">
                                          <p:stCondLst>
                                            <p:cond delay="0"/>
                                          </p:stCondLst>
                                        </p:cTn>
                                        <p:tgtEl>
                                          <p:spTgt spid="3">
                                            <p:txEl>
                                              <p:pRg st="3" end="3"/>
                                            </p:txEl>
                                          </p:spTgt>
                                        </p:tgtEl>
                                        <p:attrNameLst>
                                          <p:attrName>style.visibility</p:attrName>
                                        </p:attrNameLst>
                                      </p:cBhvr>
                                      <p:to>
                                        <p:strVal val="visible"/>
                                      </p:to>
                                    </p:set>
                                    <p:animEffect transition="in" filter="randombar(horizontal)">
                                      <p:cBhvr>
                                        <p:cTn id="4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2043</TotalTime>
  <Words>1023</Words>
  <Application>Microsoft Office PowerPoint</Application>
  <PresentationFormat>Presentación en pantalla (4:3)</PresentationFormat>
  <Paragraphs>141</Paragraphs>
  <Slides>21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21</vt:i4>
      </vt:variant>
    </vt:vector>
  </HeadingPairs>
  <TitlesOfParts>
    <vt:vector size="25" baseType="lpstr">
      <vt:lpstr>Arial</vt:lpstr>
      <vt:lpstr>Calibri</vt:lpstr>
      <vt:lpstr>Comic Sans MS</vt:lpstr>
      <vt:lpstr>Tema de Office</vt:lpstr>
      <vt:lpstr>LA INVESTIGACIÓN</vt:lpstr>
      <vt:lpstr>DEL INTERÉS A UN TEMA</vt:lpstr>
      <vt:lpstr>INTRODUCCIÓN </vt:lpstr>
      <vt:lpstr>EL INICIO</vt:lpstr>
      <vt:lpstr>LA PLANEACIÓN </vt:lpstr>
      <vt:lpstr>DE LOS TEMAS A LAS PREGUNTAS</vt:lpstr>
      <vt:lpstr>PROCEDIMIENTO  </vt:lpstr>
      <vt:lpstr>DE UN TEMA AMPLIO A UNO RESTRINGIDO </vt:lpstr>
      <vt:lpstr>PROBLEMA DE INVESTIGACIÓN </vt:lpstr>
      <vt:lpstr>COMENTARIOS</vt:lpstr>
      <vt:lpstr>DEL TEMA RESTRINGIDO A LAS PREGUNTAS</vt:lpstr>
      <vt:lpstr>DE UNA PREGUNTA A SU SIGNIFICADO  </vt:lpstr>
      <vt:lpstr>ARGUMENTACIÓN   </vt:lpstr>
      <vt:lpstr>DE UNA PREGUNTA A SU SIGNIFICADO  </vt:lpstr>
      <vt:lpstr>DE UNA PREGUNTA A SU SIGNIFICADO </vt:lpstr>
      <vt:lpstr>DE UNA PREGUNTA A SU SIGNIFICADO  </vt:lpstr>
      <vt:lpstr>DE LA PREGUNTA A LAS FUENTES  </vt:lpstr>
      <vt:lpstr>SUGERENCIAS</vt:lpstr>
      <vt:lpstr>RECUERDE</vt:lpstr>
      <vt:lpstr>EL PRIMER BORRADOR   </vt:lpstr>
      <vt:lpstr>EL PRIMER BORRADOR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INVESTIGACIÓN</dc:title>
  <dc:creator>Rafael Galindo Monsalve</dc:creator>
  <cp:lastModifiedBy>Rafael Galindo Monsalve</cp:lastModifiedBy>
  <cp:revision>87</cp:revision>
  <dcterms:created xsi:type="dcterms:W3CDTF">2012-09-08T09:08:08Z</dcterms:created>
  <dcterms:modified xsi:type="dcterms:W3CDTF">2022-03-29T15:32:44Z</dcterms:modified>
</cp:coreProperties>
</file>