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28800425" cy="432006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878" y="-40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o Alejandro Sánchez Posada" userId="91d160a1-f0d7-4233-b36b-58b4b9aa3dbe" providerId="ADAL" clId="{D6363B49-0126-4419-9F8D-2E75119548E1}"/>
    <pc:docChg chg="modSld">
      <pc:chgData name="Mario Alejandro Sánchez Posada" userId="91d160a1-f0d7-4233-b36b-58b4b9aa3dbe" providerId="ADAL" clId="{D6363B49-0126-4419-9F8D-2E75119548E1}" dt="2025-06-13T22:20:52.943" v="120" actId="20577"/>
      <pc:docMkLst>
        <pc:docMk/>
      </pc:docMkLst>
      <pc:sldChg chg="modSp mod">
        <pc:chgData name="Mario Alejandro Sánchez Posada" userId="91d160a1-f0d7-4233-b36b-58b4b9aa3dbe" providerId="ADAL" clId="{D6363B49-0126-4419-9F8D-2E75119548E1}" dt="2025-06-13T22:20:52.943" v="120" actId="20577"/>
        <pc:sldMkLst>
          <pc:docMk/>
          <pc:sldMk cId="312753070" sldId="256"/>
        </pc:sldMkLst>
        <pc:spChg chg="mod">
          <ac:chgData name="Mario Alejandro Sánchez Posada" userId="91d160a1-f0d7-4233-b36b-58b4b9aa3dbe" providerId="ADAL" clId="{D6363B49-0126-4419-9F8D-2E75119548E1}" dt="2025-06-13T22:17:09.749" v="69" actId="1076"/>
          <ac:spMkLst>
            <pc:docMk/>
            <pc:sldMk cId="312753070" sldId="256"/>
            <ac:spMk id="7" creationId="{7DB8510A-303C-6CCE-D576-EEB2136053AF}"/>
          </ac:spMkLst>
        </pc:spChg>
        <pc:spChg chg="mod">
          <ac:chgData name="Mario Alejandro Sánchez Posada" userId="91d160a1-f0d7-4233-b36b-58b4b9aa3dbe" providerId="ADAL" clId="{D6363B49-0126-4419-9F8D-2E75119548E1}" dt="2025-06-13T22:20:52.943" v="120" actId="20577"/>
          <ac:spMkLst>
            <pc:docMk/>
            <pc:sldMk cId="312753070" sldId="256"/>
            <ac:spMk id="9" creationId="{03059883-F553-0B38-AA1A-A9A29B7FE933}"/>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HOME\Desktop\An&#225;lisis%20financiero%20Hidr&#243;geno.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Resultados financieros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'Sist FV $5 '!$B$20</c:f>
              <c:strCache>
                <c:ptCount val="1"/>
                <c:pt idx="0">
                  <c:v>Ingresos por ventas</c:v>
                </c:pt>
              </c:strCache>
            </c:strRef>
          </c:tx>
          <c:spPr>
            <a:solidFill>
              <a:schemeClr val="accent1"/>
            </a:solidFill>
            <a:ln>
              <a:noFill/>
            </a:ln>
            <a:effectLst/>
          </c:spPr>
          <c:invertIfNegative val="0"/>
          <c:val>
            <c:numRef>
              <c:f>'Sist FV $5 '!$D$20:$X$20</c:f>
              <c:numCache>
                <c:formatCode>_("$"* #,##0.00_);_("$"* \(#,##0.00\);_("$"* "-"??_);_(@_)</c:formatCode>
                <c:ptCount val="21"/>
                <c:pt idx="0" formatCode="_-&quot;$&quot;\ * #,##0_-;\-&quot;$&quot;\ * #,##0_-;_-&quot;$&quot;\ * &quot;-&quot;??_-;_-@_-">
                  <c:v>17.38095238095238</c:v>
                </c:pt>
                <c:pt idx="1">
                  <c:v>0.91249999999999998</c:v>
                </c:pt>
                <c:pt idx="2">
                  <c:v>0.958125</c:v>
                </c:pt>
                <c:pt idx="3">
                  <c:v>1.0060312500000002</c:v>
                </c:pt>
                <c:pt idx="4">
                  <c:v>1.0563328125000002</c:v>
                </c:pt>
                <c:pt idx="5">
                  <c:v>1.1091494531250004</c:v>
                </c:pt>
                <c:pt idx="6">
                  <c:v>1.1646069257812504</c:v>
                </c:pt>
                <c:pt idx="7">
                  <c:v>1.2228372720703129</c:v>
                </c:pt>
                <c:pt idx="8">
                  <c:v>1.2839791356738286</c:v>
                </c:pt>
                <c:pt idx="9">
                  <c:v>1.3481780924575202</c:v>
                </c:pt>
                <c:pt idx="10">
                  <c:v>1.4155869970803963</c:v>
                </c:pt>
                <c:pt idx="11">
                  <c:v>1.4863663469344162</c:v>
                </c:pt>
                <c:pt idx="12">
                  <c:v>1.5606846642811369</c:v>
                </c:pt>
                <c:pt idx="13">
                  <c:v>1.6387188974951938</c:v>
                </c:pt>
                <c:pt idx="14">
                  <c:v>1.7206548423699537</c:v>
                </c:pt>
                <c:pt idx="15">
                  <c:v>1.8066875844884513</c:v>
                </c:pt>
                <c:pt idx="16">
                  <c:v>1.897021963712874</c:v>
                </c:pt>
                <c:pt idx="17">
                  <c:v>1.9918730618985179</c:v>
                </c:pt>
                <c:pt idx="18">
                  <c:v>2.0914667149934441</c:v>
                </c:pt>
                <c:pt idx="19">
                  <c:v>2.1960400507431164</c:v>
                </c:pt>
                <c:pt idx="20">
                  <c:v>2.3058420532802724</c:v>
                </c:pt>
              </c:numCache>
            </c:numRef>
          </c:val>
          <c:extLst>
            <c:ext xmlns:c16="http://schemas.microsoft.com/office/drawing/2014/chart" uri="{C3380CC4-5D6E-409C-BE32-E72D297353CC}">
              <c16:uniqueId val="{00000000-26E9-4AD7-A625-B06B4F0C7CAF}"/>
            </c:ext>
          </c:extLst>
        </c:ser>
        <c:ser>
          <c:idx val="1"/>
          <c:order val="1"/>
          <c:tx>
            <c:strRef>
              <c:f>'Sist FV $5 '!$B$24</c:f>
              <c:strCache>
                <c:ptCount val="1"/>
                <c:pt idx="0">
                  <c:v>Egresos</c:v>
                </c:pt>
              </c:strCache>
            </c:strRef>
          </c:tx>
          <c:spPr>
            <a:solidFill>
              <a:schemeClr val="accent2"/>
            </a:solidFill>
            <a:ln>
              <a:noFill/>
            </a:ln>
            <a:effectLst/>
          </c:spPr>
          <c:invertIfNegative val="0"/>
          <c:val>
            <c:numRef>
              <c:f>'Sist FV $5 '!$D$24:$X$24</c:f>
              <c:numCache>
                <c:formatCode>_-"$"\ * #,##0.0000_-;\-"$"\ * #,##0.0000_-;_-"$"\ * "-"??_-;_-@_-</c:formatCode>
                <c:ptCount val="21"/>
                <c:pt idx="1">
                  <c:v>-8.9999999999999998E-4</c:v>
                </c:pt>
                <c:pt idx="2">
                  <c:v>9.4499999999999998E-4</c:v>
                </c:pt>
                <c:pt idx="3">
                  <c:v>-9.9225000000000008E-4</c:v>
                </c:pt>
                <c:pt idx="4">
                  <c:v>1.0418625000000001E-3</c:v>
                </c:pt>
                <c:pt idx="5">
                  <c:v>-1.0939556250000001E-3</c:v>
                </c:pt>
                <c:pt idx="6">
                  <c:v>1.1486534062500001E-3</c:v>
                </c:pt>
                <c:pt idx="7">
                  <c:v>-1.2060860765625001E-3</c:v>
                </c:pt>
                <c:pt idx="8">
                  <c:v>1.2663903803906253E-3</c:v>
                </c:pt>
                <c:pt idx="9">
                  <c:v>-1.3297098994101567E-3</c:v>
                </c:pt>
                <c:pt idx="10">
                  <c:v>1.3961953943806647E-3</c:v>
                </c:pt>
                <c:pt idx="11">
                  <c:v>-1.4660051640996978E-3</c:v>
                </c:pt>
                <c:pt idx="12">
                  <c:v>1.5393054223046829E-3</c:v>
                </c:pt>
                <c:pt idx="13">
                  <c:v>-1.6162706934199171E-3</c:v>
                </c:pt>
                <c:pt idx="14">
                  <c:v>1.6970842280909131E-3</c:v>
                </c:pt>
                <c:pt idx="15">
                  <c:v>-1.7819384394954587E-3</c:v>
                </c:pt>
                <c:pt idx="16">
                  <c:v>1.8710353614702318E-3</c:v>
                </c:pt>
                <c:pt idx="17">
                  <c:v>-1.9645871295437436E-3</c:v>
                </c:pt>
                <c:pt idx="18">
                  <c:v>2.0628164860209308E-3</c:v>
                </c:pt>
                <c:pt idx="19">
                  <c:v>-2.1659573103219774E-3</c:v>
                </c:pt>
                <c:pt idx="20">
                  <c:v>2.2742551758380765E-3</c:v>
                </c:pt>
              </c:numCache>
            </c:numRef>
          </c:val>
          <c:extLst>
            <c:ext xmlns:c16="http://schemas.microsoft.com/office/drawing/2014/chart" uri="{C3380CC4-5D6E-409C-BE32-E72D297353CC}">
              <c16:uniqueId val="{00000001-26E9-4AD7-A625-B06B4F0C7CAF}"/>
            </c:ext>
          </c:extLst>
        </c:ser>
        <c:ser>
          <c:idx val="2"/>
          <c:order val="2"/>
          <c:tx>
            <c:strRef>
              <c:f>'Sist FV $5 '!$B$28</c:f>
              <c:strCache>
                <c:ptCount val="1"/>
                <c:pt idx="0">
                  <c:v>Utilidad antes de impuestos</c:v>
                </c:pt>
              </c:strCache>
            </c:strRef>
          </c:tx>
          <c:spPr>
            <a:solidFill>
              <a:schemeClr val="accent3"/>
            </a:solidFill>
            <a:ln>
              <a:noFill/>
            </a:ln>
            <a:effectLst/>
          </c:spPr>
          <c:invertIfNegative val="0"/>
          <c:val>
            <c:numRef>
              <c:f>'Sist FV $5 '!$D$28:$X$28</c:f>
              <c:numCache>
                <c:formatCode>_("$"* #,##0.00_);_("$"* \(#,##0.00\);_("$"* "-"??_);_(@_)</c:formatCode>
                <c:ptCount val="21"/>
                <c:pt idx="1">
                  <c:v>0.41159999999999997</c:v>
                </c:pt>
                <c:pt idx="2">
                  <c:v>0.45906999999999998</c:v>
                </c:pt>
                <c:pt idx="3">
                  <c:v>0.50503900000000024</c:v>
                </c:pt>
                <c:pt idx="4">
                  <c:v>0.55737467500000015</c:v>
                </c:pt>
                <c:pt idx="5">
                  <c:v>0.60805549750000032</c:v>
                </c:pt>
                <c:pt idx="6">
                  <c:v>0.66575557918750028</c:v>
                </c:pt>
                <c:pt idx="7">
                  <c:v>0.72163118599375031</c:v>
                </c:pt>
                <c:pt idx="8">
                  <c:v>0.78524552605421927</c:v>
                </c:pt>
                <c:pt idx="9">
                  <c:v>0.84684838255811012</c:v>
                </c:pt>
                <c:pt idx="10">
                  <c:v>0.91698319247477689</c:v>
                </c:pt>
                <c:pt idx="11">
                  <c:v>0.98490034177031638</c:v>
                </c:pt>
                <c:pt idx="12">
                  <c:v>1.0622239697034417</c:v>
                </c:pt>
                <c:pt idx="13">
                  <c:v>1.1371026268017739</c:v>
                </c:pt>
                <c:pt idx="14">
                  <c:v>1.2223519265980447</c:v>
                </c:pt>
                <c:pt idx="15">
                  <c:v>1.3049056460489559</c:v>
                </c:pt>
                <c:pt idx="16">
                  <c:v>1.3988929990743442</c:v>
                </c:pt>
                <c:pt idx="17">
                  <c:v>1.4899084747689741</c:v>
                </c:pt>
                <c:pt idx="18">
                  <c:v>1.5935295314794651</c:v>
                </c:pt>
                <c:pt idx="19">
                  <c:v>1.6938740934327945</c:v>
                </c:pt>
                <c:pt idx="20">
                  <c:v>1.8081163084561105</c:v>
                </c:pt>
              </c:numCache>
            </c:numRef>
          </c:val>
          <c:extLst>
            <c:ext xmlns:c16="http://schemas.microsoft.com/office/drawing/2014/chart" uri="{C3380CC4-5D6E-409C-BE32-E72D297353CC}">
              <c16:uniqueId val="{00000002-26E9-4AD7-A625-B06B4F0C7CAF}"/>
            </c:ext>
          </c:extLst>
        </c:ser>
        <c:dLbls>
          <c:showLegendKey val="0"/>
          <c:showVal val="0"/>
          <c:showCatName val="0"/>
          <c:showSerName val="0"/>
          <c:showPercent val="0"/>
          <c:showBubbleSize val="0"/>
        </c:dLbls>
        <c:gapWidth val="219"/>
        <c:overlap val="-27"/>
        <c:axId val="1451726239"/>
        <c:axId val="1451726719"/>
      </c:barChart>
      <c:catAx>
        <c:axId val="1451726239"/>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s-CO"/>
          </a:p>
        </c:txPr>
        <c:crossAx val="1451726719"/>
        <c:crosses val="autoZero"/>
        <c:auto val="1"/>
        <c:lblAlgn val="ctr"/>
        <c:lblOffset val="100"/>
        <c:noMultiLvlLbl val="0"/>
      </c:catAx>
      <c:valAx>
        <c:axId val="1451726719"/>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 #,##0_-;\-&quot;$&quot;\ * #,##0_-;_-&quot;$&quot;\ * &quot;-&quot;??_-;_-@_-"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s-CO"/>
          </a:p>
        </c:txPr>
        <c:crossAx val="14517262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60032" y="7070108"/>
            <a:ext cx="24480361" cy="15040222"/>
          </a:xfrm>
        </p:spPr>
        <p:txBody>
          <a:bodyPr anchor="b"/>
          <a:lstStyle>
            <a:lvl1pPr algn="ctr">
              <a:defRPr sz="18898"/>
            </a:lvl1pPr>
          </a:lstStyle>
          <a:p>
            <a:r>
              <a:rPr lang="es-ES"/>
              <a:t>Haga clic para modificar el estilo de título del patrón</a:t>
            </a:r>
            <a:endParaRPr lang="en-US"/>
          </a:p>
        </p:txBody>
      </p:sp>
      <p:sp>
        <p:nvSpPr>
          <p:cNvPr id="3" name="Subtitle 2"/>
          <p:cNvSpPr>
            <a:spLocks noGrp="1"/>
          </p:cNvSpPr>
          <p:nvPr>
            <p:ph type="subTitle" idx="1"/>
          </p:nvPr>
        </p:nvSpPr>
        <p:spPr>
          <a:xfrm>
            <a:off x="3600053" y="22690338"/>
            <a:ext cx="21600319" cy="10430151"/>
          </a:xfrm>
        </p:spPr>
        <p:txBody>
          <a:bodyPr/>
          <a:lstStyle>
            <a:lvl1pPr marL="0" indent="0" algn="ctr">
              <a:buNone/>
              <a:defRPr sz="7559"/>
            </a:lvl1pPr>
            <a:lvl2pPr marL="1440043" indent="0" algn="ctr">
              <a:buNone/>
              <a:defRPr sz="6299"/>
            </a:lvl2pPr>
            <a:lvl3pPr marL="2880086" indent="0" algn="ctr">
              <a:buNone/>
              <a:defRPr sz="5669"/>
            </a:lvl3pPr>
            <a:lvl4pPr marL="4320129" indent="0" algn="ctr">
              <a:buNone/>
              <a:defRPr sz="5040"/>
            </a:lvl4pPr>
            <a:lvl5pPr marL="5760171" indent="0" algn="ctr">
              <a:buNone/>
              <a:defRPr sz="5040"/>
            </a:lvl5pPr>
            <a:lvl6pPr marL="7200214" indent="0" algn="ctr">
              <a:buNone/>
              <a:defRPr sz="5040"/>
            </a:lvl6pPr>
            <a:lvl7pPr marL="8640257" indent="0" algn="ctr">
              <a:buNone/>
              <a:defRPr sz="5040"/>
            </a:lvl7pPr>
            <a:lvl8pPr marL="10080300" indent="0" algn="ctr">
              <a:buNone/>
              <a:defRPr sz="5040"/>
            </a:lvl8pPr>
            <a:lvl9pPr marL="11520343" indent="0" algn="ctr">
              <a:buNone/>
              <a:defRPr sz="5040"/>
            </a:lvl9pPr>
          </a:lstStyle>
          <a:p>
            <a:r>
              <a:rPr lang="es-ES"/>
              <a:t>Haga clic para modificar el estilo de subtítulo del patrón</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13/06/2025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445897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13/06/2025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077050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6" y="2300034"/>
            <a:ext cx="6210092" cy="36610544"/>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1980031" y="2300034"/>
            <a:ext cx="18270270" cy="3661054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13/06/2025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18828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4F53D7E9-2995-4F0D-A0C3-511E46F8DFF4}" type="datetimeFigureOut">
              <a:rPr lang="es-CO" smtClean="0"/>
              <a:t>13/06/2025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913855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65030" y="10770172"/>
            <a:ext cx="24840367" cy="17970262"/>
          </a:xfrm>
        </p:spPr>
        <p:txBody>
          <a:bodyPr anchor="b"/>
          <a:lstStyle>
            <a:lvl1pPr>
              <a:defRPr sz="18898"/>
            </a:lvl1pPr>
          </a:lstStyle>
          <a:p>
            <a:r>
              <a:rPr lang="es-ES"/>
              <a:t>Haga clic para modificar el estilo de título del patrón</a:t>
            </a:r>
            <a:endParaRPr lang="en-US"/>
          </a:p>
        </p:txBody>
      </p:sp>
      <p:sp>
        <p:nvSpPr>
          <p:cNvPr id="3" name="Text Placeholder 2"/>
          <p:cNvSpPr>
            <a:spLocks noGrp="1"/>
          </p:cNvSpPr>
          <p:nvPr>
            <p:ph type="body" idx="1"/>
          </p:nvPr>
        </p:nvSpPr>
        <p:spPr>
          <a:xfrm>
            <a:off x="1965030" y="28910440"/>
            <a:ext cx="24840367" cy="9450136"/>
          </a:xfrm>
        </p:spPr>
        <p:txBody>
          <a:bodyPr/>
          <a:lstStyle>
            <a:lvl1pPr marL="0" indent="0">
              <a:buNone/>
              <a:defRPr sz="7559">
                <a:solidFill>
                  <a:schemeClr val="tx1"/>
                </a:solidFill>
              </a:defRPr>
            </a:lvl1pPr>
            <a:lvl2pPr marL="1440043" indent="0">
              <a:buNone/>
              <a:defRPr sz="6299">
                <a:solidFill>
                  <a:schemeClr val="tx1">
                    <a:tint val="75000"/>
                  </a:schemeClr>
                </a:solidFill>
              </a:defRPr>
            </a:lvl2pPr>
            <a:lvl3pPr marL="2880086" indent="0">
              <a:buNone/>
              <a:defRPr sz="5669">
                <a:solidFill>
                  <a:schemeClr val="tx1">
                    <a:tint val="75000"/>
                  </a:schemeClr>
                </a:solidFill>
              </a:defRPr>
            </a:lvl3pPr>
            <a:lvl4pPr marL="4320129" indent="0">
              <a:buNone/>
              <a:defRPr sz="5040">
                <a:solidFill>
                  <a:schemeClr val="tx1">
                    <a:tint val="75000"/>
                  </a:schemeClr>
                </a:solidFill>
              </a:defRPr>
            </a:lvl4pPr>
            <a:lvl5pPr marL="5760171" indent="0">
              <a:buNone/>
              <a:defRPr sz="5040">
                <a:solidFill>
                  <a:schemeClr val="tx1">
                    <a:tint val="75000"/>
                  </a:schemeClr>
                </a:solidFill>
              </a:defRPr>
            </a:lvl5pPr>
            <a:lvl6pPr marL="7200214" indent="0">
              <a:buNone/>
              <a:defRPr sz="5040">
                <a:solidFill>
                  <a:schemeClr val="tx1">
                    <a:tint val="75000"/>
                  </a:schemeClr>
                </a:solidFill>
              </a:defRPr>
            </a:lvl6pPr>
            <a:lvl7pPr marL="8640257" indent="0">
              <a:buNone/>
              <a:defRPr sz="5040">
                <a:solidFill>
                  <a:schemeClr val="tx1">
                    <a:tint val="75000"/>
                  </a:schemeClr>
                </a:solidFill>
              </a:defRPr>
            </a:lvl7pPr>
            <a:lvl8pPr marL="10080300" indent="0">
              <a:buNone/>
              <a:defRPr sz="5040">
                <a:solidFill>
                  <a:schemeClr val="tx1">
                    <a:tint val="75000"/>
                  </a:schemeClr>
                </a:solidFill>
              </a:defRPr>
            </a:lvl8pPr>
            <a:lvl9pPr marL="11520343" indent="0">
              <a:buNone/>
              <a:defRPr sz="504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F53D7E9-2995-4F0D-A0C3-511E46F8DFF4}" type="datetimeFigureOut">
              <a:rPr lang="es-CO" smtClean="0"/>
              <a:t>13/06/2025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556857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1980029" y="11500170"/>
            <a:ext cx="12240181" cy="2741040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14580215" y="11500170"/>
            <a:ext cx="12240181" cy="2741040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p>
            <a:fld id="{4F53D7E9-2995-4F0D-A0C3-511E46F8DFF4}" type="datetimeFigureOut">
              <a:rPr lang="es-CO" smtClean="0"/>
              <a:t>13/06/2025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765127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983780" y="2300044"/>
            <a:ext cx="24840367" cy="8350126"/>
          </a:xfrm>
        </p:spPr>
        <p:txBody>
          <a:bodyPr/>
          <a:lstStyle/>
          <a:p>
            <a:r>
              <a:rPr lang="es-ES"/>
              <a:t>Haga clic para modificar el estilo de título del patrón</a:t>
            </a:r>
            <a:endParaRPr lang="en-US"/>
          </a:p>
        </p:txBody>
      </p:sp>
      <p:sp>
        <p:nvSpPr>
          <p:cNvPr id="3" name="Text Placeholder 2"/>
          <p:cNvSpPr>
            <a:spLocks noGrp="1"/>
          </p:cNvSpPr>
          <p:nvPr>
            <p:ph type="body" idx="1"/>
          </p:nvPr>
        </p:nvSpPr>
        <p:spPr>
          <a:xfrm>
            <a:off x="1983784" y="10590160"/>
            <a:ext cx="12183928"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es-ES"/>
              <a:t>Haga clic para modificar los estilos de texto del patrón</a:t>
            </a:r>
          </a:p>
        </p:txBody>
      </p:sp>
      <p:sp>
        <p:nvSpPr>
          <p:cNvPr id="4" name="Content Placeholder 3"/>
          <p:cNvSpPr>
            <a:spLocks noGrp="1"/>
          </p:cNvSpPr>
          <p:nvPr>
            <p:ph sz="half" idx="2"/>
          </p:nvPr>
        </p:nvSpPr>
        <p:spPr>
          <a:xfrm>
            <a:off x="1983784" y="15780233"/>
            <a:ext cx="12183928" cy="2321034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14580217" y="10590160"/>
            <a:ext cx="12243932"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es-ES"/>
              <a:t>Haga clic para modificar los estilos de texto del patrón</a:t>
            </a:r>
          </a:p>
        </p:txBody>
      </p:sp>
      <p:sp>
        <p:nvSpPr>
          <p:cNvPr id="6" name="Content Placeholder 5"/>
          <p:cNvSpPr>
            <a:spLocks noGrp="1"/>
          </p:cNvSpPr>
          <p:nvPr>
            <p:ph sz="quarter" idx="4"/>
          </p:nvPr>
        </p:nvSpPr>
        <p:spPr>
          <a:xfrm>
            <a:off x="14580217" y="15780233"/>
            <a:ext cx="12243932" cy="2321034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4F53D7E9-2995-4F0D-A0C3-511E46F8DFF4}" type="datetimeFigureOut">
              <a:rPr lang="es-CO" smtClean="0"/>
              <a:t>13/06/2025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284239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4F53D7E9-2995-4F0D-A0C3-511E46F8DFF4}" type="datetimeFigureOut">
              <a:rPr lang="es-CO" smtClean="0"/>
              <a:t>13/06/2025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31187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53D7E9-2995-4F0D-A0C3-511E46F8DFF4}" type="datetimeFigureOut">
              <a:rPr lang="es-CO" smtClean="0"/>
              <a:t>13/06/2025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1639673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es-ES"/>
              <a:t>Haga clic para modificar el estilo de título del patrón</a:t>
            </a:r>
            <a:endParaRPr lang="en-US"/>
          </a:p>
        </p:txBody>
      </p:sp>
      <p:sp>
        <p:nvSpPr>
          <p:cNvPr id="3" name="Content Placeholder 2"/>
          <p:cNvSpPr>
            <a:spLocks noGrp="1"/>
          </p:cNvSpPr>
          <p:nvPr>
            <p:ph idx="1"/>
          </p:nvPr>
        </p:nvSpPr>
        <p:spPr>
          <a:xfrm>
            <a:off x="12243932" y="6220102"/>
            <a:ext cx="14580215" cy="30700453"/>
          </a:xfrm>
        </p:spPr>
        <p:txBody>
          <a:bodyPr/>
          <a:lstStyle>
            <a:lvl1pPr>
              <a:defRPr sz="10079"/>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F53D7E9-2995-4F0D-A0C3-511E46F8DFF4}" type="datetimeFigureOut">
              <a:rPr lang="es-CO" smtClean="0"/>
              <a:t>13/06/2025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225580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es-ES"/>
              <a:t>Haga clic para modificar el estilo de título del patrón</a:t>
            </a:r>
            <a:endParaRPr lang="en-US"/>
          </a:p>
        </p:txBody>
      </p:sp>
      <p:sp>
        <p:nvSpPr>
          <p:cNvPr id="3" name="Picture Placeholder 2"/>
          <p:cNvSpPr>
            <a:spLocks noGrp="1" noChangeAspect="1"/>
          </p:cNvSpPr>
          <p:nvPr>
            <p:ph type="pic" idx="1"/>
          </p:nvPr>
        </p:nvSpPr>
        <p:spPr>
          <a:xfrm>
            <a:off x="12243932" y="6220102"/>
            <a:ext cx="14580215" cy="30700453"/>
          </a:xfrm>
        </p:spPr>
        <p:txBody>
          <a:bodyPr anchor="t"/>
          <a:lstStyle>
            <a:lvl1pPr marL="0" indent="0">
              <a:buNone/>
              <a:defRPr sz="10079"/>
            </a:lvl1pPr>
            <a:lvl2pPr marL="1440043" indent="0">
              <a:buNone/>
              <a:defRPr sz="8819"/>
            </a:lvl2pPr>
            <a:lvl3pPr marL="2880086" indent="0">
              <a:buNone/>
              <a:defRPr sz="7559"/>
            </a:lvl3pPr>
            <a:lvl4pPr marL="4320129" indent="0">
              <a:buNone/>
              <a:defRPr sz="6299"/>
            </a:lvl4pPr>
            <a:lvl5pPr marL="5760171" indent="0">
              <a:buNone/>
              <a:defRPr sz="6299"/>
            </a:lvl5pPr>
            <a:lvl6pPr marL="7200214" indent="0">
              <a:buNone/>
              <a:defRPr sz="6299"/>
            </a:lvl6pPr>
            <a:lvl7pPr marL="8640257" indent="0">
              <a:buNone/>
              <a:defRPr sz="6299"/>
            </a:lvl7pPr>
            <a:lvl8pPr marL="10080300" indent="0">
              <a:buNone/>
              <a:defRPr sz="6299"/>
            </a:lvl8pPr>
            <a:lvl9pPr marL="11520343" indent="0">
              <a:buNone/>
              <a:defRPr sz="6299"/>
            </a:lvl9pPr>
          </a:lstStyle>
          <a:p>
            <a:r>
              <a:rPr lang="es-ES"/>
              <a:t>Haga clic en el icono para agregar una imagen</a:t>
            </a:r>
            <a:endParaRPr lang="en-US"/>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F53D7E9-2995-4F0D-A0C3-511E46F8DFF4}" type="datetimeFigureOut">
              <a:rPr lang="es-CO" smtClean="0"/>
              <a:t>13/06/2025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D14154C-70A6-4478-A6F9-E9B98EB5EC16}" type="slidenum">
              <a:rPr lang="es-CO" smtClean="0"/>
              <a:t>‹Nº›</a:t>
            </a:fld>
            <a:endParaRPr lang="es-CO"/>
          </a:p>
        </p:txBody>
      </p:sp>
    </p:spTree>
    <p:extLst>
      <p:ext uri="{BB962C8B-B14F-4D97-AF65-F5344CB8AC3E}">
        <p14:creationId xmlns:p14="http://schemas.microsoft.com/office/powerpoint/2010/main" val="348618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2300044"/>
            <a:ext cx="24840367" cy="8350126"/>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1980029" y="11500170"/>
            <a:ext cx="24840367" cy="2741040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2"/>
          </p:nvPr>
        </p:nvSpPr>
        <p:spPr>
          <a:xfrm>
            <a:off x="1980029" y="40040601"/>
            <a:ext cx="6480096" cy="2300034"/>
          </a:xfrm>
          <a:prstGeom prst="rect">
            <a:avLst/>
          </a:prstGeom>
        </p:spPr>
        <p:txBody>
          <a:bodyPr vert="horz" lIns="91440" tIns="45720" rIns="91440" bIns="45720" rtlCol="0" anchor="ctr"/>
          <a:lstStyle>
            <a:lvl1pPr algn="l">
              <a:defRPr sz="3780">
                <a:solidFill>
                  <a:schemeClr val="tx1">
                    <a:tint val="75000"/>
                  </a:schemeClr>
                </a:solidFill>
              </a:defRPr>
            </a:lvl1pPr>
          </a:lstStyle>
          <a:p>
            <a:fld id="{4F53D7E9-2995-4F0D-A0C3-511E46F8DFF4}" type="datetimeFigureOut">
              <a:rPr lang="es-CO" smtClean="0"/>
              <a:t>13/06/2025</a:t>
            </a:fld>
            <a:endParaRPr lang="es-CO"/>
          </a:p>
        </p:txBody>
      </p:sp>
      <p:sp>
        <p:nvSpPr>
          <p:cNvPr id="5" name="Footer Placeholder 4"/>
          <p:cNvSpPr>
            <a:spLocks noGrp="1"/>
          </p:cNvSpPr>
          <p:nvPr>
            <p:ph type="ftr" sz="quarter" idx="3"/>
          </p:nvPr>
        </p:nvSpPr>
        <p:spPr>
          <a:xfrm>
            <a:off x="9540141" y="40040601"/>
            <a:ext cx="9720143" cy="2300034"/>
          </a:xfrm>
          <a:prstGeom prst="rect">
            <a:avLst/>
          </a:prstGeom>
        </p:spPr>
        <p:txBody>
          <a:bodyPr vert="horz" lIns="91440" tIns="45720" rIns="91440" bIns="45720" rtlCol="0" anchor="ctr"/>
          <a:lstStyle>
            <a:lvl1pPr algn="ctr">
              <a:defRPr sz="378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20340300" y="40040601"/>
            <a:ext cx="6480096" cy="2300034"/>
          </a:xfrm>
          <a:prstGeom prst="rect">
            <a:avLst/>
          </a:prstGeom>
        </p:spPr>
        <p:txBody>
          <a:bodyPr vert="horz" lIns="91440" tIns="45720" rIns="91440" bIns="45720" rtlCol="0" anchor="ctr"/>
          <a:lstStyle>
            <a:lvl1pPr algn="r">
              <a:defRPr sz="3780">
                <a:solidFill>
                  <a:schemeClr val="tx1">
                    <a:tint val="75000"/>
                  </a:schemeClr>
                </a:solidFill>
              </a:defRPr>
            </a:lvl1pPr>
          </a:lstStyle>
          <a:p>
            <a:fld id="{ED14154C-70A6-4478-A6F9-E9B98EB5EC16}" type="slidenum">
              <a:rPr lang="es-CO" smtClean="0"/>
              <a:t>‹Nº›</a:t>
            </a:fld>
            <a:endParaRPr lang="es-CO"/>
          </a:p>
        </p:txBody>
      </p:sp>
    </p:spTree>
    <p:extLst>
      <p:ext uri="{BB962C8B-B14F-4D97-AF65-F5344CB8AC3E}">
        <p14:creationId xmlns:p14="http://schemas.microsoft.com/office/powerpoint/2010/main" val="23684165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72BC0FBC-488E-E23E-9836-66AD6D010B32}"/>
              </a:ext>
            </a:extLst>
          </p:cNvPr>
          <p:cNvSpPr txBox="1"/>
          <p:nvPr/>
        </p:nvSpPr>
        <p:spPr>
          <a:xfrm>
            <a:off x="623252" y="957114"/>
            <a:ext cx="27553920" cy="1938992"/>
          </a:xfrm>
          <a:prstGeom prst="rect">
            <a:avLst/>
          </a:prstGeom>
          <a:noFill/>
        </p:spPr>
        <p:txBody>
          <a:bodyPr wrap="square" lIns="91440" tIns="45720" rIns="91440" bIns="45720" anchor="t">
            <a:spAutoFit/>
          </a:bodyPr>
          <a:lstStyle/>
          <a:p>
            <a:pPr algn="ctr"/>
            <a:r>
              <a:rPr lang="es-CO" sz="6000" b="1" dirty="0">
                <a:ea typeface="+mn-lt"/>
                <a:cs typeface="+mn-lt"/>
              </a:rPr>
              <a:t>Evaluación financiera del hidrógeno obtenido a partir de electrólisis con diferentes fuentes de energía</a:t>
            </a:r>
            <a:endParaRPr lang="en-US" b="1" dirty="0"/>
          </a:p>
        </p:txBody>
      </p:sp>
      <p:sp>
        <p:nvSpPr>
          <p:cNvPr id="7" name="CuadroTexto 6">
            <a:extLst>
              <a:ext uri="{FF2B5EF4-FFF2-40B4-BE49-F238E27FC236}">
                <a16:creationId xmlns:a16="http://schemas.microsoft.com/office/drawing/2014/main" id="{7DB8510A-303C-6CCE-D576-EEB2136053AF}"/>
              </a:ext>
            </a:extLst>
          </p:cNvPr>
          <p:cNvSpPr txBox="1"/>
          <p:nvPr/>
        </p:nvSpPr>
        <p:spPr>
          <a:xfrm>
            <a:off x="7001596" y="3409589"/>
            <a:ext cx="16419473" cy="1323439"/>
          </a:xfrm>
          <a:prstGeom prst="rect">
            <a:avLst/>
          </a:prstGeom>
          <a:noFill/>
        </p:spPr>
        <p:txBody>
          <a:bodyPr wrap="square" lIns="91440" tIns="45720" rIns="91440" bIns="45720" anchor="t">
            <a:spAutoFit/>
          </a:bodyPr>
          <a:lstStyle/>
          <a:p>
            <a:pPr algn="ctr"/>
            <a:r>
              <a:rPr lang="es-CO" sz="4000" b="0" i="0" u="none" strike="noStrike" baseline="0" dirty="0">
                <a:latin typeface="Arial"/>
                <a:cs typeface="Arial"/>
              </a:rPr>
              <a:t>Miguel Serna</a:t>
            </a:r>
            <a:r>
              <a:rPr lang="es-CO" sz="4000" baseline="30000" dirty="0">
                <a:latin typeface="Arial"/>
                <a:cs typeface="Arial"/>
              </a:rPr>
              <a:t>1</a:t>
            </a:r>
            <a:r>
              <a:rPr lang="es-CO" sz="4000" dirty="0">
                <a:latin typeface="Arial"/>
                <a:cs typeface="Arial"/>
              </a:rPr>
              <a:t>, Alejandro Marín</a:t>
            </a:r>
            <a:r>
              <a:rPr lang="es-CO" sz="4000" baseline="30000" dirty="0">
                <a:latin typeface="Arial"/>
                <a:cs typeface="Arial"/>
              </a:rPr>
              <a:t>1</a:t>
            </a:r>
            <a:r>
              <a:rPr lang="es-CO" sz="4000" b="0" i="0" u="none" strike="noStrike" baseline="0" dirty="0">
                <a:latin typeface="Arial"/>
                <a:cs typeface="Arial"/>
              </a:rPr>
              <a:t>, Mario Sánchez</a:t>
            </a:r>
            <a:r>
              <a:rPr lang="es-CO" sz="4000" b="0" i="0" u="none" strike="noStrike" baseline="30000" dirty="0">
                <a:latin typeface="Arial"/>
                <a:cs typeface="Arial"/>
              </a:rPr>
              <a:t>1 </a:t>
            </a:r>
          </a:p>
          <a:p>
            <a:pPr algn="ctr"/>
            <a:r>
              <a:rPr lang="es-CO" sz="4000" b="0" i="0" u="none" strike="noStrike" baseline="0" dirty="0">
                <a:latin typeface="Arial"/>
                <a:cs typeface="Arial"/>
              </a:rPr>
              <a:t>Universidad EIA</a:t>
            </a:r>
            <a:endParaRPr lang="es-CO" sz="4000" dirty="0">
              <a:latin typeface="Arial"/>
              <a:cs typeface="Arial"/>
            </a:endParaRPr>
          </a:p>
        </p:txBody>
      </p:sp>
      <p:sp>
        <p:nvSpPr>
          <p:cNvPr id="9" name="CuadroTexto 8">
            <a:extLst>
              <a:ext uri="{FF2B5EF4-FFF2-40B4-BE49-F238E27FC236}">
                <a16:creationId xmlns:a16="http://schemas.microsoft.com/office/drawing/2014/main" id="{03059883-F553-0B38-AA1A-A9A29B7FE933}"/>
              </a:ext>
            </a:extLst>
          </p:cNvPr>
          <p:cNvSpPr txBox="1"/>
          <p:nvPr/>
        </p:nvSpPr>
        <p:spPr>
          <a:xfrm>
            <a:off x="1028354" y="6660259"/>
            <a:ext cx="26243280" cy="6524863"/>
          </a:xfrm>
          <a:prstGeom prst="rect">
            <a:avLst/>
          </a:prstGeom>
          <a:noFill/>
        </p:spPr>
        <p:txBody>
          <a:bodyPr wrap="square" lIns="91440" tIns="45720" rIns="91440" bIns="45720" rtlCol="0" anchor="t">
            <a:spAutoFit/>
          </a:bodyPr>
          <a:lstStyle/>
          <a:p>
            <a:r>
              <a:rPr lang="es-CO" sz="4000" b="1" dirty="0">
                <a:latin typeface="Arial"/>
                <a:cs typeface="Arial"/>
              </a:rPr>
              <a:t>1. Introducción</a:t>
            </a:r>
          </a:p>
          <a:p>
            <a:pPr algn="just"/>
            <a:r>
              <a:rPr lang="es-CO" sz="3600" dirty="0">
                <a:ea typeface="+mn-lt"/>
                <a:cs typeface="+mn-lt"/>
              </a:rPr>
              <a:t>El hidrógeno verde, obtenido mediante electrólisis del agua utilizando fuentes de energía renovable, se considera la alternativa más limpia para la producción de hidrógeno, gracias a su baja huella de carbono. Actualmente, Colombia cuenta con 25 proyectos en desarrollo enfocados en esta tecnología (Colombian Hydrogen Association), con Ecopetrol preparando para poner en funcionamiento la planta más grande de Hidrógeno verde en Latinoamérica. Según el Banco Interamericano de Desarrollo (BID), el país tiene un alto potencial para liderar la producción de hidrógeno verde, debido a su abundante disponibilidad de recursos renovables y de agua.</a:t>
            </a:r>
            <a:endParaRPr lang="es-CO" dirty="0">
              <a:ea typeface="+mn-lt"/>
              <a:cs typeface="+mn-lt"/>
            </a:endParaRPr>
          </a:p>
          <a:p>
            <a:pPr algn="just"/>
            <a:endParaRPr lang="es-CO" dirty="0"/>
          </a:p>
          <a:p>
            <a:pPr algn="just"/>
            <a:r>
              <a:rPr lang="es-MX" sz="3600" dirty="0"/>
              <a:t>En el presente trabajo se realiza un análisis financiero resulta fundamental para evaluar la viabilidad económica de los proyectos de hidrógeno verde. Este estudio compara dos escenarios de producción: uno basado en el uso de paneles solares, y otro que considera la conexión directa a la red eléctrica. Ambos modelos son evaluados a partir de indicadores financieros clave como el Valor Presente Neto (VPN), la Tasa Interna de Retorno (TIR) y el Índice de Rentabilidad (IR), con el objetivo de determinar cuál opción representa una inversión más atractiva y sostenible a largo plazo.</a:t>
            </a:r>
            <a:endParaRPr lang="es-CO" dirty="0"/>
          </a:p>
        </p:txBody>
      </p:sp>
      <p:sp>
        <p:nvSpPr>
          <p:cNvPr id="12" name="CuadroTexto 11">
            <a:extLst>
              <a:ext uri="{FF2B5EF4-FFF2-40B4-BE49-F238E27FC236}">
                <a16:creationId xmlns:a16="http://schemas.microsoft.com/office/drawing/2014/main" id="{0D353826-4B45-4D25-426A-A2EC9112B050}"/>
              </a:ext>
            </a:extLst>
          </p:cNvPr>
          <p:cNvSpPr txBox="1"/>
          <p:nvPr/>
        </p:nvSpPr>
        <p:spPr>
          <a:xfrm>
            <a:off x="1110228" y="13961488"/>
            <a:ext cx="22771979" cy="707886"/>
          </a:xfrm>
          <a:prstGeom prst="rect">
            <a:avLst/>
          </a:prstGeom>
          <a:noFill/>
        </p:spPr>
        <p:txBody>
          <a:bodyPr wrap="square" lIns="91440" tIns="45720" rIns="91440" bIns="45720" anchor="t">
            <a:spAutoFit/>
          </a:bodyPr>
          <a:lstStyle/>
          <a:p>
            <a:r>
              <a:rPr lang="es-CO" sz="4000" b="1" dirty="0">
                <a:latin typeface="Arial"/>
                <a:cs typeface="Arial"/>
              </a:rPr>
              <a:t>2. </a:t>
            </a:r>
            <a:r>
              <a:rPr lang="es-CO" sz="4000" b="1" dirty="0">
                <a:ea typeface="+mn-lt"/>
                <a:cs typeface="+mn-lt"/>
              </a:rPr>
              <a:t>Parámetros Clave para la evaluación financiera</a:t>
            </a:r>
            <a:endParaRPr lang="es-CO" sz="4000" b="1" dirty="0">
              <a:latin typeface="Arial"/>
              <a:cs typeface="Arial"/>
            </a:endParaRPr>
          </a:p>
        </p:txBody>
      </p:sp>
      <p:sp>
        <p:nvSpPr>
          <p:cNvPr id="18" name="CuadroTexto 17">
            <a:extLst>
              <a:ext uri="{FF2B5EF4-FFF2-40B4-BE49-F238E27FC236}">
                <a16:creationId xmlns:a16="http://schemas.microsoft.com/office/drawing/2014/main" id="{9B618F97-CC42-CCD3-D223-AB2E19892A86}"/>
              </a:ext>
            </a:extLst>
          </p:cNvPr>
          <p:cNvSpPr txBox="1"/>
          <p:nvPr/>
        </p:nvSpPr>
        <p:spPr>
          <a:xfrm>
            <a:off x="1673501" y="33094311"/>
            <a:ext cx="11986179" cy="523220"/>
          </a:xfrm>
          <a:prstGeom prst="rect">
            <a:avLst/>
          </a:prstGeom>
          <a:noFill/>
        </p:spPr>
        <p:txBody>
          <a:bodyPr wrap="square" lIns="91440" tIns="45720" rIns="91440" bIns="45720" anchor="t">
            <a:spAutoFit/>
          </a:bodyPr>
          <a:lstStyle/>
          <a:p>
            <a:pPr algn="ctr"/>
            <a:r>
              <a:rPr lang="es-CO" sz="2800" b="1" dirty="0">
                <a:latin typeface="Arial"/>
                <a:cs typeface="Arial"/>
              </a:rPr>
              <a:t>Figura 1. Resultados Sistema Fotovoltaico</a:t>
            </a:r>
          </a:p>
        </p:txBody>
      </p:sp>
      <p:sp>
        <p:nvSpPr>
          <p:cNvPr id="25" name="CuadroTexto 24">
            <a:extLst>
              <a:ext uri="{FF2B5EF4-FFF2-40B4-BE49-F238E27FC236}">
                <a16:creationId xmlns:a16="http://schemas.microsoft.com/office/drawing/2014/main" id="{5495EFDC-4E1B-C47C-1FD4-79A2DD461FCF}"/>
              </a:ext>
            </a:extLst>
          </p:cNvPr>
          <p:cNvSpPr txBox="1"/>
          <p:nvPr/>
        </p:nvSpPr>
        <p:spPr>
          <a:xfrm>
            <a:off x="1117152" y="25728134"/>
            <a:ext cx="14401800" cy="707886"/>
          </a:xfrm>
          <a:prstGeom prst="rect">
            <a:avLst/>
          </a:prstGeom>
          <a:noFill/>
        </p:spPr>
        <p:txBody>
          <a:bodyPr wrap="square" lIns="91440" tIns="45720" rIns="91440" bIns="45720" anchor="t">
            <a:spAutoFit/>
          </a:bodyPr>
          <a:lstStyle/>
          <a:p>
            <a:r>
              <a:rPr lang="es-CO" sz="4000" b="1">
                <a:latin typeface="Arial"/>
                <a:cs typeface="Arial"/>
              </a:rPr>
              <a:t>3. </a:t>
            </a:r>
            <a:r>
              <a:rPr lang="es-CO" sz="4000" b="1">
                <a:ea typeface="+mn-lt"/>
                <a:cs typeface="+mn-lt"/>
              </a:rPr>
              <a:t>Resultados Obtenidos y Análisis Comparativo</a:t>
            </a:r>
            <a:endParaRPr lang="es-CO" sz="4000" b="1">
              <a:latin typeface="Arial"/>
              <a:cs typeface="Arial"/>
            </a:endParaRPr>
          </a:p>
        </p:txBody>
      </p:sp>
      <p:pic>
        <p:nvPicPr>
          <p:cNvPr id="1026" name="Picture 2" descr="logo eia">
            <a:extLst>
              <a:ext uri="{FF2B5EF4-FFF2-40B4-BE49-F238E27FC236}">
                <a16:creationId xmlns:a16="http://schemas.microsoft.com/office/drawing/2014/main" id="{CF52D829-8C8C-AC3C-26AD-D518A04C4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708" y="3447779"/>
            <a:ext cx="4180277" cy="2431528"/>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a:extLst>
              <a:ext uri="{FF2B5EF4-FFF2-40B4-BE49-F238E27FC236}">
                <a16:creationId xmlns:a16="http://schemas.microsoft.com/office/drawing/2014/main" id="{09BEB843-C6E1-135B-4006-FEB4524B26DE}"/>
              </a:ext>
            </a:extLst>
          </p:cNvPr>
          <p:cNvSpPr txBox="1"/>
          <p:nvPr/>
        </p:nvSpPr>
        <p:spPr>
          <a:xfrm>
            <a:off x="311625" y="36690848"/>
            <a:ext cx="25675365" cy="707886"/>
          </a:xfrm>
          <a:prstGeom prst="rect">
            <a:avLst/>
          </a:prstGeom>
          <a:noFill/>
        </p:spPr>
        <p:txBody>
          <a:bodyPr wrap="square" lIns="91440" tIns="45720" rIns="91440" bIns="45720" anchor="t">
            <a:spAutoFit/>
          </a:bodyPr>
          <a:lstStyle/>
          <a:p>
            <a:r>
              <a:rPr lang="es-CO" sz="4000" b="1" dirty="0">
                <a:latin typeface="Arial"/>
                <a:cs typeface="Arial"/>
              </a:rPr>
              <a:t>4. Conclusiones</a:t>
            </a:r>
            <a:endParaRPr lang="es-CO" sz="3600" dirty="0">
              <a:ea typeface="+mn-lt"/>
              <a:cs typeface="+mn-lt"/>
            </a:endParaRPr>
          </a:p>
        </p:txBody>
      </p:sp>
      <p:sp>
        <p:nvSpPr>
          <p:cNvPr id="3" name="CuadroTexto 13">
            <a:extLst>
              <a:ext uri="{FF2B5EF4-FFF2-40B4-BE49-F238E27FC236}">
                <a16:creationId xmlns:a16="http://schemas.microsoft.com/office/drawing/2014/main" id="{C9654CB5-CA61-63A7-B819-12274A244128}"/>
              </a:ext>
            </a:extLst>
          </p:cNvPr>
          <p:cNvSpPr txBox="1"/>
          <p:nvPr/>
        </p:nvSpPr>
        <p:spPr>
          <a:xfrm>
            <a:off x="2390703" y="14946276"/>
            <a:ext cx="11911850" cy="954107"/>
          </a:xfrm>
          <a:prstGeom prst="rect">
            <a:avLst/>
          </a:prstGeom>
          <a:noFill/>
        </p:spPr>
        <p:txBody>
          <a:bodyPr wrap="square" lIns="91440" tIns="45720" rIns="91440" bIns="45720" anchor="t">
            <a:spAutoFit/>
          </a:bodyPr>
          <a:lstStyle/>
          <a:p>
            <a:pPr algn="ctr"/>
            <a:r>
              <a:rPr lang="es-CO" sz="2800" b="1" dirty="0">
                <a:latin typeface="Arial"/>
                <a:cs typeface="Arial"/>
              </a:rPr>
              <a:t>Tabla 1. Tabla de los parámetros claves empleados en la investigación con Sistema Fotovoltaico </a:t>
            </a:r>
          </a:p>
        </p:txBody>
      </p:sp>
      <p:sp>
        <p:nvSpPr>
          <p:cNvPr id="21" name="CuadroTexto 13">
            <a:extLst>
              <a:ext uri="{FF2B5EF4-FFF2-40B4-BE49-F238E27FC236}">
                <a16:creationId xmlns:a16="http://schemas.microsoft.com/office/drawing/2014/main" id="{B1CEFE9E-B822-A05F-1DD1-EAFAFC715919}"/>
              </a:ext>
            </a:extLst>
          </p:cNvPr>
          <p:cNvSpPr txBox="1"/>
          <p:nvPr/>
        </p:nvSpPr>
        <p:spPr>
          <a:xfrm>
            <a:off x="15094318" y="32986327"/>
            <a:ext cx="12032606" cy="523220"/>
          </a:xfrm>
          <a:prstGeom prst="rect">
            <a:avLst/>
          </a:prstGeom>
          <a:noFill/>
        </p:spPr>
        <p:txBody>
          <a:bodyPr wrap="square" lIns="91440" tIns="45720" rIns="91440" bIns="45720" anchor="t">
            <a:spAutoFit/>
          </a:bodyPr>
          <a:lstStyle/>
          <a:p>
            <a:pPr algn="ctr"/>
            <a:r>
              <a:rPr lang="es-CO" sz="2800" b="1" dirty="0">
                <a:latin typeface="Arial"/>
                <a:cs typeface="Arial"/>
              </a:rPr>
              <a:t>Figura 2. Resultados Red eléctrica 100% </a:t>
            </a:r>
          </a:p>
        </p:txBody>
      </p:sp>
      <p:pic>
        <p:nvPicPr>
          <p:cNvPr id="13" name="Imagen 12">
            <a:extLst>
              <a:ext uri="{FF2B5EF4-FFF2-40B4-BE49-F238E27FC236}">
                <a16:creationId xmlns:a16="http://schemas.microsoft.com/office/drawing/2014/main" id="{98553AF0-74BB-BCEE-B7BA-ADEEF0922F24}"/>
              </a:ext>
            </a:extLst>
          </p:cNvPr>
          <p:cNvPicPr>
            <a:picLocks noChangeAspect="1"/>
          </p:cNvPicPr>
          <p:nvPr/>
        </p:nvPicPr>
        <p:blipFill>
          <a:blip r:embed="rId3"/>
          <a:stretch>
            <a:fillRect/>
          </a:stretch>
        </p:blipFill>
        <p:spPr>
          <a:xfrm>
            <a:off x="3460795" y="15885090"/>
            <a:ext cx="10157717" cy="9321489"/>
          </a:xfrm>
          <a:prstGeom prst="rect">
            <a:avLst/>
          </a:prstGeom>
        </p:spPr>
      </p:pic>
      <p:sp>
        <p:nvSpPr>
          <p:cNvPr id="17" name="CuadroTexto 13">
            <a:extLst>
              <a:ext uri="{FF2B5EF4-FFF2-40B4-BE49-F238E27FC236}">
                <a16:creationId xmlns:a16="http://schemas.microsoft.com/office/drawing/2014/main" id="{4589EF71-6473-BB06-8BA2-B129BA3B78F2}"/>
              </a:ext>
            </a:extLst>
          </p:cNvPr>
          <p:cNvSpPr txBox="1"/>
          <p:nvPr/>
        </p:nvSpPr>
        <p:spPr>
          <a:xfrm>
            <a:off x="15298215" y="14883848"/>
            <a:ext cx="11911850" cy="954107"/>
          </a:xfrm>
          <a:prstGeom prst="rect">
            <a:avLst/>
          </a:prstGeom>
          <a:noFill/>
        </p:spPr>
        <p:txBody>
          <a:bodyPr wrap="square" lIns="91440" tIns="45720" rIns="91440" bIns="45720" anchor="t">
            <a:spAutoFit/>
          </a:bodyPr>
          <a:lstStyle/>
          <a:p>
            <a:pPr algn="ctr"/>
            <a:r>
              <a:rPr lang="es-CO" sz="2800" b="1" dirty="0">
                <a:latin typeface="Arial"/>
                <a:cs typeface="Arial"/>
              </a:rPr>
              <a:t>Tabla 2. Tabla de los parámetros claves empleados en la investigación conectado a la Red Eléctrica</a:t>
            </a:r>
          </a:p>
        </p:txBody>
      </p:sp>
      <p:graphicFrame>
        <p:nvGraphicFramePr>
          <p:cNvPr id="19" name="Gráfico 18">
            <a:extLst>
              <a:ext uri="{FF2B5EF4-FFF2-40B4-BE49-F238E27FC236}">
                <a16:creationId xmlns:a16="http://schemas.microsoft.com/office/drawing/2014/main" id="{8E00D6E7-9AD6-B99C-1FCD-6789483C6937}"/>
              </a:ext>
            </a:extLst>
          </p:cNvPr>
          <p:cNvGraphicFramePr>
            <a:graphicFrameLocks/>
          </p:cNvGraphicFramePr>
          <p:nvPr>
            <p:extLst>
              <p:ext uri="{D42A27DB-BD31-4B8C-83A1-F6EECF244321}">
                <p14:modId xmlns:p14="http://schemas.microsoft.com/office/powerpoint/2010/main" val="3737923702"/>
              </p:ext>
            </p:extLst>
          </p:nvPr>
        </p:nvGraphicFramePr>
        <p:xfrm>
          <a:off x="2472542" y="26553999"/>
          <a:ext cx="11227809" cy="6432328"/>
        </p:xfrm>
        <a:graphic>
          <a:graphicData uri="http://schemas.openxmlformats.org/drawingml/2006/chart">
            <c:chart xmlns:c="http://schemas.openxmlformats.org/drawingml/2006/chart" xmlns:r="http://schemas.openxmlformats.org/officeDocument/2006/relationships" r:id="rId4"/>
          </a:graphicData>
        </a:graphic>
      </p:graphicFrame>
      <p:sp>
        <p:nvSpPr>
          <p:cNvPr id="24" name="CuadroTexto 23">
            <a:extLst>
              <a:ext uri="{FF2B5EF4-FFF2-40B4-BE49-F238E27FC236}">
                <a16:creationId xmlns:a16="http://schemas.microsoft.com/office/drawing/2014/main" id="{5E1AD8CE-5BD0-89B2-12F0-4B0C406FA42F}"/>
              </a:ext>
            </a:extLst>
          </p:cNvPr>
          <p:cNvSpPr txBox="1"/>
          <p:nvPr/>
        </p:nvSpPr>
        <p:spPr>
          <a:xfrm>
            <a:off x="2011517" y="33968980"/>
            <a:ext cx="11986179" cy="523220"/>
          </a:xfrm>
          <a:prstGeom prst="rect">
            <a:avLst/>
          </a:prstGeom>
          <a:noFill/>
        </p:spPr>
        <p:txBody>
          <a:bodyPr wrap="square" lIns="91440" tIns="45720" rIns="91440" bIns="45720" anchor="t">
            <a:spAutoFit/>
          </a:bodyPr>
          <a:lstStyle/>
          <a:p>
            <a:pPr algn="ctr"/>
            <a:r>
              <a:rPr lang="es-CO" sz="2800" b="1" dirty="0">
                <a:latin typeface="Arial"/>
                <a:cs typeface="Arial"/>
              </a:rPr>
              <a:t>Tabla 3. Indicadores financieros Sistema Fotovoltaico</a:t>
            </a:r>
          </a:p>
        </p:txBody>
      </p:sp>
      <p:sp>
        <p:nvSpPr>
          <p:cNvPr id="33" name="CuadroTexto 13">
            <a:extLst>
              <a:ext uri="{FF2B5EF4-FFF2-40B4-BE49-F238E27FC236}">
                <a16:creationId xmlns:a16="http://schemas.microsoft.com/office/drawing/2014/main" id="{CF8F16D5-EB15-B5B5-123A-5FEF1558C924}"/>
              </a:ext>
            </a:extLst>
          </p:cNvPr>
          <p:cNvSpPr txBox="1"/>
          <p:nvPr/>
        </p:nvSpPr>
        <p:spPr>
          <a:xfrm>
            <a:off x="15211333" y="33968980"/>
            <a:ext cx="12032606" cy="523220"/>
          </a:xfrm>
          <a:prstGeom prst="rect">
            <a:avLst/>
          </a:prstGeom>
          <a:noFill/>
        </p:spPr>
        <p:txBody>
          <a:bodyPr wrap="square" lIns="91440" tIns="45720" rIns="91440" bIns="45720" anchor="t">
            <a:spAutoFit/>
          </a:bodyPr>
          <a:lstStyle/>
          <a:p>
            <a:pPr algn="ctr"/>
            <a:r>
              <a:rPr lang="es-CO" sz="2800" b="1" dirty="0">
                <a:latin typeface="Arial"/>
                <a:cs typeface="Arial"/>
              </a:rPr>
              <a:t>Tabla 4. Indicadores financieros Red Eléctrica</a:t>
            </a:r>
          </a:p>
        </p:txBody>
      </p:sp>
      <p:pic>
        <p:nvPicPr>
          <p:cNvPr id="41" name="Imagen 40">
            <a:extLst>
              <a:ext uri="{FF2B5EF4-FFF2-40B4-BE49-F238E27FC236}">
                <a16:creationId xmlns:a16="http://schemas.microsoft.com/office/drawing/2014/main" id="{952FA61B-4B40-8873-AD5C-76D8390B8F84}"/>
              </a:ext>
            </a:extLst>
          </p:cNvPr>
          <p:cNvPicPr>
            <a:picLocks noChangeAspect="1"/>
          </p:cNvPicPr>
          <p:nvPr/>
        </p:nvPicPr>
        <p:blipFill>
          <a:blip r:embed="rId5"/>
          <a:stretch>
            <a:fillRect/>
          </a:stretch>
        </p:blipFill>
        <p:spPr>
          <a:xfrm>
            <a:off x="2970320" y="34600184"/>
            <a:ext cx="9392542" cy="1675427"/>
          </a:xfrm>
          <a:prstGeom prst="rect">
            <a:avLst/>
          </a:prstGeom>
        </p:spPr>
      </p:pic>
      <p:pic>
        <p:nvPicPr>
          <p:cNvPr id="43" name="Imagen 42">
            <a:extLst>
              <a:ext uri="{FF2B5EF4-FFF2-40B4-BE49-F238E27FC236}">
                <a16:creationId xmlns:a16="http://schemas.microsoft.com/office/drawing/2014/main" id="{C4A0EB09-1E2B-7E3F-90A2-927AB2E905C7}"/>
              </a:ext>
            </a:extLst>
          </p:cNvPr>
          <p:cNvPicPr>
            <a:picLocks noChangeAspect="1"/>
          </p:cNvPicPr>
          <p:nvPr/>
        </p:nvPicPr>
        <p:blipFill>
          <a:blip r:embed="rId6"/>
          <a:stretch>
            <a:fillRect/>
          </a:stretch>
        </p:blipFill>
        <p:spPr>
          <a:xfrm>
            <a:off x="15985472" y="15837955"/>
            <a:ext cx="10537336" cy="9321489"/>
          </a:xfrm>
          <a:prstGeom prst="rect">
            <a:avLst/>
          </a:prstGeom>
        </p:spPr>
      </p:pic>
      <p:pic>
        <p:nvPicPr>
          <p:cNvPr id="45" name="Imagen 44">
            <a:extLst>
              <a:ext uri="{FF2B5EF4-FFF2-40B4-BE49-F238E27FC236}">
                <a16:creationId xmlns:a16="http://schemas.microsoft.com/office/drawing/2014/main" id="{B6870144-47C3-F400-8CC1-45B8621DB953}"/>
              </a:ext>
            </a:extLst>
          </p:cNvPr>
          <p:cNvPicPr>
            <a:picLocks noChangeAspect="1"/>
          </p:cNvPicPr>
          <p:nvPr/>
        </p:nvPicPr>
        <p:blipFill>
          <a:blip r:embed="rId7"/>
          <a:stretch>
            <a:fillRect/>
          </a:stretch>
        </p:blipFill>
        <p:spPr>
          <a:xfrm>
            <a:off x="16312802" y="34492200"/>
            <a:ext cx="9595638" cy="1675428"/>
          </a:xfrm>
          <a:prstGeom prst="rect">
            <a:avLst/>
          </a:prstGeom>
        </p:spPr>
      </p:pic>
      <p:pic>
        <p:nvPicPr>
          <p:cNvPr id="47" name="Imagen 46">
            <a:extLst>
              <a:ext uri="{FF2B5EF4-FFF2-40B4-BE49-F238E27FC236}">
                <a16:creationId xmlns:a16="http://schemas.microsoft.com/office/drawing/2014/main" id="{989C7093-74C8-C212-50D5-A35D7CA04CFF}"/>
              </a:ext>
            </a:extLst>
          </p:cNvPr>
          <p:cNvPicPr>
            <a:picLocks noChangeAspect="1"/>
          </p:cNvPicPr>
          <p:nvPr/>
        </p:nvPicPr>
        <p:blipFill>
          <a:blip r:embed="rId8"/>
          <a:stretch>
            <a:fillRect/>
          </a:stretch>
        </p:blipFill>
        <p:spPr>
          <a:xfrm>
            <a:off x="16245575" y="26436020"/>
            <a:ext cx="9964123" cy="6007477"/>
          </a:xfrm>
          <a:prstGeom prst="rect">
            <a:avLst/>
          </a:prstGeom>
        </p:spPr>
      </p:pic>
      <p:sp>
        <p:nvSpPr>
          <p:cNvPr id="50" name="Rectangle 3">
            <a:extLst>
              <a:ext uri="{FF2B5EF4-FFF2-40B4-BE49-F238E27FC236}">
                <a16:creationId xmlns:a16="http://schemas.microsoft.com/office/drawing/2014/main" id="{9AA7BBBF-1FE1-8ADC-C22F-D6E1CF5D970F}"/>
              </a:ext>
            </a:extLst>
          </p:cNvPr>
          <p:cNvSpPr>
            <a:spLocks noChangeArrowheads="1"/>
          </p:cNvSpPr>
          <p:nvPr/>
        </p:nvSpPr>
        <p:spPr bwMode="auto">
          <a:xfrm rot="10800000" flipV="1">
            <a:off x="311627" y="37376065"/>
            <a:ext cx="28177173"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3600" b="1" i="0" u="none" strike="noStrike" cap="none" normalizeH="0" baseline="0" dirty="0">
                <a:ln>
                  <a:noFill/>
                </a:ln>
                <a:solidFill>
                  <a:schemeClr val="tx1"/>
                </a:solidFill>
                <a:effectLst/>
              </a:rPr>
              <a:t>Mayor rentabilidad económica con sistema fotovoltaico</a:t>
            </a:r>
            <a:r>
              <a:rPr kumimoji="0" lang="es-CO" altLang="es-CO" sz="3600" b="0" i="0" u="none" strike="noStrike" cap="none" normalizeH="0" baseline="0" dirty="0">
                <a:ln>
                  <a:noFill/>
                </a:ln>
                <a:solidFill>
                  <a:schemeClr val="tx1"/>
                </a:solidFill>
                <a:effectLst/>
              </a:rPr>
              <a:t>:</a:t>
            </a:r>
            <a:br>
              <a:rPr kumimoji="0" lang="es-CO" altLang="es-CO" sz="3600" b="0" i="0" u="none" strike="noStrike" cap="none" normalizeH="0" baseline="0" dirty="0">
                <a:ln>
                  <a:noFill/>
                </a:ln>
                <a:solidFill>
                  <a:schemeClr val="tx1"/>
                </a:solidFill>
                <a:effectLst/>
              </a:rPr>
            </a:br>
            <a:r>
              <a:rPr kumimoji="0" lang="es-CO" altLang="es-CO" sz="3600" b="0" i="0" u="none" strike="noStrike" cap="none" normalizeH="0" baseline="0" dirty="0">
                <a:ln>
                  <a:noFill/>
                </a:ln>
                <a:solidFill>
                  <a:schemeClr val="tx1"/>
                </a:solidFill>
                <a:effectLst/>
              </a:rPr>
              <a:t>El proyecto que incorpora paneles solares presenta un </a:t>
            </a:r>
            <a:r>
              <a:rPr kumimoji="0" lang="es-CO" altLang="es-CO" sz="3600" i="0" u="none" strike="noStrike" cap="none" normalizeH="0" baseline="0" dirty="0">
                <a:ln>
                  <a:noFill/>
                </a:ln>
                <a:solidFill>
                  <a:schemeClr val="tx1"/>
                </a:solidFill>
                <a:effectLst/>
              </a:rPr>
              <a:t>VPN mayor ($3,81) y una TIR más alta (8,27 %), lo que indica que genera mayor valor económico y tiene una mejor capacidad para retornar la inversión.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3600" b="1" i="0" u="none" strike="noStrike" cap="none" normalizeH="0" baseline="0" dirty="0">
                <a:ln>
                  <a:noFill/>
                </a:ln>
                <a:solidFill>
                  <a:schemeClr val="tx1"/>
                </a:solidFill>
                <a:effectLst/>
              </a:rPr>
              <a:t>Índice de rentabilidad favorable en el escenario solar:</a:t>
            </a:r>
            <a:br>
              <a:rPr kumimoji="0" lang="es-CO" altLang="es-CO" sz="3600" i="0" u="none" strike="noStrike" cap="none" normalizeH="0" baseline="0" dirty="0">
                <a:ln>
                  <a:noFill/>
                </a:ln>
                <a:solidFill>
                  <a:schemeClr val="tx1"/>
                </a:solidFill>
                <a:effectLst/>
              </a:rPr>
            </a:br>
            <a:r>
              <a:rPr kumimoji="0" lang="es-CO" altLang="es-CO" sz="3600" i="0" u="none" strike="noStrike" cap="none" normalizeH="0" baseline="0" dirty="0">
                <a:ln>
                  <a:noFill/>
                </a:ln>
                <a:solidFill>
                  <a:schemeClr val="tx1"/>
                </a:solidFill>
                <a:effectLst/>
              </a:rPr>
              <a:t>El IR de 0,38 en el escenario fotovoltaico indica que por cada dólar invertido se recuperan $1,38 (considerando el VPN). En cambio, el IR de 0,21 en el escenario conectado a la red refleja una menor eficiencia económica relativa.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3600" b="1" i="0" u="none" strike="noStrike" cap="none" normalizeH="0" baseline="0" dirty="0">
                <a:ln>
                  <a:noFill/>
                </a:ln>
                <a:solidFill>
                  <a:schemeClr val="tx1"/>
                </a:solidFill>
                <a:effectLst/>
              </a:rPr>
              <a:t>Ventaja a largo plazo del sistema solar:</a:t>
            </a:r>
            <a:br>
              <a:rPr kumimoji="0" lang="es-CO" altLang="es-CO" sz="3600" i="0" u="none" strike="noStrike" cap="none" normalizeH="0" baseline="0" dirty="0">
                <a:ln>
                  <a:noFill/>
                </a:ln>
                <a:solidFill>
                  <a:schemeClr val="tx1"/>
                </a:solidFill>
                <a:effectLst/>
              </a:rPr>
            </a:br>
            <a:r>
              <a:rPr kumimoji="0" lang="es-CO" altLang="es-CO" sz="3600" i="0" u="none" strike="noStrike" cap="none" normalizeH="0" baseline="0" dirty="0">
                <a:ln>
                  <a:noFill/>
                </a:ln>
                <a:solidFill>
                  <a:schemeClr val="tx1"/>
                </a:solidFill>
                <a:effectLst/>
              </a:rPr>
              <a:t>A pesar de que la inversión inicial en un sistema fotovoltaico suele ser mayor, el análisis muestra que este esquema resulta más viable financieramente a lo largo del tiempo, probablemente debido a menores costos operativos energéticos y mayor estabilidad frente a variaciones en tarifas eléctricas.</a:t>
            </a:r>
          </a:p>
        </p:txBody>
      </p:sp>
    </p:spTree>
    <p:extLst>
      <p:ext uri="{BB962C8B-B14F-4D97-AF65-F5344CB8AC3E}">
        <p14:creationId xmlns:p14="http://schemas.microsoft.com/office/powerpoint/2010/main" val="31275307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986d3ba-91e8-4c3c-a4ed-6610c2b19e8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632EE9F949BB984DA6A901F2F93D4F3E" ma:contentTypeVersion="13" ma:contentTypeDescription="Crear nuevo documento." ma:contentTypeScope="" ma:versionID="66efc0e57bd4bc6d505acbf5e47f6d1e">
  <xsd:schema xmlns:xsd="http://www.w3.org/2001/XMLSchema" xmlns:xs="http://www.w3.org/2001/XMLSchema" xmlns:p="http://schemas.microsoft.com/office/2006/metadata/properties" xmlns:ns3="1f5c85cb-a7b2-4bf5-b928-d79cd0484af2" xmlns:ns4="d986d3ba-91e8-4c3c-a4ed-6610c2b19e84" targetNamespace="http://schemas.microsoft.com/office/2006/metadata/properties" ma:root="true" ma:fieldsID="4b91b140110c7a70bd4f24437d5aebc1" ns3:_="" ns4:_="">
    <xsd:import namespace="1f5c85cb-a7b2-4bf5-b928-d79cd0484af2"/>
    <xsd:import namespace="d986d3ba-91e8-4c3c-a4ed-6610c2b19e8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SearchProperties" minOccurs="0"/>
                <xsd:element ref="ns4:_activity" minOccurs="0"/>
                <xsd:element ref="ns4:MediaServiceObjectDetectorVersions" minOccurs="0"/>
                <xsd:element ref="ns4:MediaServiceSystemTags" minOccurs="0"/>
                <xsd:element ref="ns4:MediaServiceGenerationTime" minOccurs="0"/>
                <xsd:element ref="ns4:MediaServiceEventHashCode" minOccurs="0"/>
                <xsd:element ref="ns4:MediaLengthInSecond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c85cb-a7b2-4bf5-b928-d79cd0484af2"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SharingHintHash" ma:index="10" nillable="true" ma:displayName="Hash de la sugerencia para compartir"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86d3ba-91e8-4c3c-a4ed-6610c2b19e8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_activity" ma:index="14" nillable="true" ma:displayName="_activity" ma:hidden="true" ma:internalName="_activity">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SystemTags" ma:index="16" nillable="true" ma:displayName="MediaServiceSystemTags" ma:hidden="true" ma:internalName="MediaServiceSystemTags" ma:readOnly="true">
      <xsd:simpleType>
        <xsd:restriction base="dms:Note"/>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CCE014-E8E1-4EF2-8D5E-EA2F200B84A4}">
  <ds:schemaRefs>
    <ds:schemaRef ds:uri="http://schemas.microsoft.com/office/2006/documentManagement/types"/>
    <ds:schemaRef ds:uri="http://schemas.openxmlformats.org/package/2006/metadata/core-properties"/>
    <ds:schemaRef ds:uri="http://www.w3.org/XML/1998/namespace"/>
    <ds:schemaRef ds:uri="http://purl.org/dc/elements/1.1/"/>
    <ds:schemaRef ds:uri="http://purl.org/dc/terms/"/>
    <ds:schemaRef ds:uri="d986d3ba-91e8-4c3c-a4ed-6610c2b19e84"/>
    <ds:schemaRef ds:uri="1f5c85cb-a7b2-4bf5-b928-d79cd0484af2"/>
    <ds:schemaRef ds:uri="http://schemas.microsoft.com/office/infopath/2007/PartnerControl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F940B6D1-52CC-4AAF-B49F-042A09DE1110}">
  <ds:schemaRefs>
    <ds:schemaRef ds:uri="http://schemas.microsoft.com/sharepoint/v3/contenttype/forms"/>
  </ds:schemaRefs>
</ds:datastoreItem>
</file>

<file path=customXml/itemProps3.xml><?xml version="1.0" encoding="utf-8"?>
<ds:datastoreItem xmlns:ds="http://schemas.openxmlformats.org/officeDocument/2006/customXml" ds:itemID="{94DB9C9C-763C-4EF0-890B-F14F5B956C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5c85cb-a7b2-4bf5-b928-d79cd0484af2"/>
    <ds:schemaRef ds:uri="d986d3ba-91e8-4c3c-a4ed-6610c2b19e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188</TotalTime>
  <Words>474</Words>
  <Application>Microsoft Office PowerPoint</Application>
  <PresentationFormat>Personalizado</PresentationFormat>
  <Paragraphs>20</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 Alejandro</dc:creator>
  <cp:lastModifiedBy>Mario Alejandro Sánchez Posada</cp:lastModifiedBy>
  <cp:revision>43</cp:revision>
  <dcterms:created xsi:type="dcterms:W3CDTF">2023-06-22T15:22:58Z</dcterms:created>
  <dcterms:modified xsi:type="dcterms:W3CDTF">2025-06-13T22:21:01Z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0x010100632EE9F949BB984DA6A901F2F93D4F3E</vt:lpwstr>
  </property>
</Properties>
</file>